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4"/>
  </p:sldMasterIdLst>
  <p:notesMasterIdLst>
    <p:notesMasterId r:id="rId28"/>
  </p:notesMasterIdLst>
  <p:sldIdLst>
    <p:sldId id="256" r:id="rId5"/>
    <p:sldId id="286" r:id="rId6"/>
    <p:sldId id="257" r:id="rId7"/>
    <p:sldId id="259" r:id="rId8"/>
    <p:sldId id="277" r:id="rId9"/>
    <p:sldId id="267" r:id="rId10"/>
    <p:sldId id="278" r:id="rId11"/>
    <p:sldId id="275" r:id="rId12"/>
    <p:sldId id="282" r:id="rId13"/>
    <p:sldId id="272" r:id="rId14"/>
    <p:sldId id="283" r:id="rId15"/>
    <p:sldId id="285" r:id="rId16"/>
    <p:sldId id="271" r:id="rId17"/>
    <p:sldId id="274" r:id="rId18"/>
    <p:sldId id="289" r:id="rId19"/>
    <p:sldId id="288" r:id="rId20"/>
    <p:sldId id="269" r:id="rId21"/>
    <p:sldId id="290" r:id="rId22"/>
    <p:sldId id="261" r:id="rId23"/>
    <p:sldId id="263" r:id="rId24"/>
    <p:sldId id="287" r:id="rId25"/>
    <p:sldId id="265" r:id="rId26"/>
    <p:sldId id="26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496" y="-112"/>
      </p:cViewPr>
      <p:guideLst>
        <p:guide orient="horz" pos="2160"/>
        <p:guide pos="2880"/>
      </p:guideLst>
    </p:cSldViewPr>
  </p:slideViewPr>
  <p:outlineViewPr>
    <p:cViewPr>
      <p:scale>
        <a:sx n="33" d="100"/>
        <a:sy n="33" d="100"/>
      </p:scale>
      <p:origin x="0" y="82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218586AE-0FE6-B442-9533-4BAC1C819A1D}" type="datetime1">
              <a:rPr lang="en-US"/>
              <a:pPr>
                <a:defRPr/>
              </a:pPr>
              <a:t>9/21/15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4641936-08C4-D349-AF2B-6818B740EF25}"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9661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Introduce the team</a:t>
            </a:r>
            <a:endParaRPr lang="en-US" dirty="0"/>
          </a:p>
        </p:txBody>
      </p:sp>
      <p:sp>
        <p:nvSpPr>
          <p:cNvPr id="15364" name="Slide Number Placeholder 3"/>
          <p:cNvSpPr>
            <a:spLocks noGrp="1"/>
          </p:cNvSpPr>
          <p:nvPr>
            <p:ph type="sldNum" sz="quarter" idx="5"/>
          </p:nvPr>
        </p:nvSpPr>
        <p:spPr bwMode="auto">
          <a:noFill/>
          <a:ln>
            <a:miter lim="800000"/>
            <a:headEnd/>
            <a:tailEnd/>
          </a:ln>
        </p:spPr>
        <p:txBody>
          <a:bodyPr/>
          <a:lstStyle/>
          <a:p>
            <a:fld id="{9251A84E-4783-1C4F-AA19-ECAAD1BCCA3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noFill/>
          <a:ln>
            <a:miter lim="800000"/>
            <a:headEnd/>
            <a:tailEnd/>
          </a:ln>
        </p:spPr>
        <p:txBody>
          <a:bodyPr/>
          <a:lstStyle/>
          <a:p>
            <a:fld id="{6A17B2F0-1002-B64D-A0C5-926E8A6C3B6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noFill/>
          <a:ln>
            <a:miter lim="800000"/>
            <a:headEnd/>
            <a:tailEnd/>
          </a:ln>
        </p:spPr>
        <p:txBody>
          <a:bodyPr/>
          <a:lstStyle/>
          <a:p>
            <a:fld id="{6A17B2F0-1002-B64D-A0C5-926E8A6C3B61}"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113A20D1-01F1-5B4D-9AB8-0042A77F416F}"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rPr>
              <a:t>Listed on this slide are the 8 Science and Engineering</a:t>
            </a:r>
            <a:r>
              <a:rPr lang="en-US" baseline="0" dirty="0" smtClean="0">
                <a:ea typeface="ＭＳ Ｐゴシック" charset="-128"/>
              </a:rPr>
              <a:t> Practices, outlined in A Framework for K-12 Science Education and included in each Next Generation Science Standard, grade K – 12.</a:t>
            </a:r>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The NGSS</a:t>
            </a:r>
            <a:r>
              <a:rPr lang="en-US" baseline="0" dirty="0" smtClean="0">
                <a:ea typeface="ＭＳ Ｐゴシック" charset="-128"/>
              </a:rPr>
              <a:t> aligned curriculum developed by HCPSS was created with the intention to encourage student-centered instruction, with a focus on inquiry. The teacher, acting in the role of facilitator, delivers instruction infused with these 8 Practices so that students may learn not only the content knowledge, but also the behaviors and skills that that lead to success in the science and engineering career fields. In this way, the NGSS aligned curriculum supports HCPSS Vision 2018, by creating an engaging and vibrant learning environment in which every student is inspired to learn and empowered to excel.</a:t>
            </a:r>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A</a:t>
            </a:r>
            <a:r>
              <a:rPr lang="en-US" baseline="0" dirty="0" smtClean="0">
                <a:ea typeface="ＭＳ Ｐゴシック" charset="-128"/>
              </a:rPr>
              <a:t> Framework for K-12 Science Education outlines three dimensions to science education:</a:t>
            </a:r>
          </a:p>
          <a:p>
            <a:pPr marL="228600" indent="-228600">
              <a:buFont typeface="+mj-lt"/>
              <a:buAutoNum type="arabicPeriod"/>
            </a:pPr>
            <a:r>
              <a:rPr lang="en-US" baseline="0" dirty="0" smtClean="0">
                <a:ea typeface="ＭＳ Ｐゴシック" charset="-128"/>
              </a:rPr>
              <a:t>Scientific and Engineering Practices (behaviors and habits of mind)</a:t>
            </a:r>
          </a:p>
          <a:p>
            <a:pPr marL="228600" indent="-228600">
              <a:buFont typeface="+mj-lt"/>
              <a:buAutoNum type="arabicPeriod"/>
            </a:pPr>
            <a:r>
              <a:rPr lang="en-US" baseline="0" dirty="0" smtClean="0">
                <a:ea typeface="ＭＳ Ｐゴシック" charset="-128"/>
              </a:rPr>
              <a:t>Crosscutting Concepts (unifying themes)</a:t>
            </a:r>
          </a:p>
          <a:p>
            <a:pPr marL="228600" indent="-228600">
              <a:buFont typeface="+mj-lt"/>
              <a:buAutoNum type="arabicPeriod"/>
            </a:pPr>
            <a:r>
              <a:rPr lang="en-US" baseline="0" dirty="0" smtClean="0">
                <a:ea typeface="ＭＳ Ｐゴシック" charset="-128"/>
              </a:rPr>
              <a:t>Disciplinary Core Ideas (big ideas, or topics)</a:t>
            </a:r>
          </a:p>
          <a:p>
            <a:pPr marL="228600" indent="-228600">
              <a:buFont typeface="+mj-lt"/>
              <a:buNone/>
            </a:pPr>
            <a:r>
              <a:rPr lang="en-US" baseline="0" dirty="0" smtClean="0">
                <a:ea typeface="ＭＳ Ｐゴシック" charset="-128"/>
              </a:rPr>
              <a:t>The three dimensions work together like a braided rope in order to create instruction that is authentic and applicable for students.</a:t>
            </a:r>
          </a:p>
          <a:p>
            <a:pPr marL="228600" indent="-228600">
              <a:buFont typeface="+mj-lt"/>
              <a:buNone/>
            </a:pPr>
            <a:endParaRPr lang="en-US" baseline="0" dirty="0" smtClean="0">
              <a:ea typeface="ＭＳ Ｐゴシック" charset="-128"/>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 8 </a:t>
            </a:r>
            <a:r>
              <a:rPr lang="en-US" sz="1200" i="1" kern="1200" dirty="0" smtClean="0">
                <a:solidFill>
                  <a:schemeClr val="tx1"/>
                </a:solidFill>
                <a:latin typeface="+mn-lt"/>
                <a:ea typeface="+mn-ea"/>
                <a:cs typeface="+mn-cs"/>
              </a:rPr>
              <a:t>Scientific and Engineering Practices</a:t>
            </a:r>
            <a:r>
              <a:rPr lang="en-US" sz="1200" kern="1200" dirty="0" smtClean="0">
                <a:solidFill>
                  <a:schemeClr val="tx1"/>
                </a:solidFill>
                <a:latin typeface="+mn-lt"/>
                <a:ea typeface="+mn-ea"/>
                <a:cs typeface="+mn-cs"/>
              </a:rPr>
              <a:t> describe the behaviors and habits of mind that are necessary to make students’ knowledge of content (Core Ideas) more meaningful.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 term “practices,” instead of a term such as “skills,” is used to stress that engaging in scientific inquiry and engineering design requires coordination both of knowledge and skill simultaneously.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Acquiring skills in these practices supports a better understanding of how scientific knowledge is produced and how engineering solutions are developed.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Such understanding will help students become more critical consumers of scientific information. </a:t>
            </a:r>
          </a:p>
          <a:p>
            <a:endParaRPr lang="en-US" dirty="0"/>
          </a:p>
        </p:txBody>
      </p:sp>
      <p:sp>
        <p:nvSpPr>
          <p:cNvPr id="4" name="Slide Number Placeholder 3"/>
          <p:cNvSpPr>
            <a:spLocks noGrp="1"/>
          </p:cNvSpPr>
          <p:nvPr>
            <p:ph type="sldNum" sz="quarter" idx="10"/>
          </p:nvPr>
        </p:nvSpPr>
        <p:spPr/>
        <p:txBody>
          <a:bodyPr/>
          <a:lstStyle/>
          <a:p>
            <a:fld id="{49D0B1AE-08FA-9D4B-A6C8-FEB82A13A673}"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090706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noFill/>
          <a:ln>
            <a:miter lim="800000"/>
            <a:headEnd/>
            <a:tailEnd/>
          </a:ln>
        </p:spPr>
        <p:txBody>
          <a:bodyPr/>
          <a:lstStyle/>
          <a:p>
            <a:fld id="{6BD8DC9A-9504-054F-AA35-1AEA10FA9BD9}"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a:lstStyle/>
          <a:p>
            <a:fld id="{63FB3222-CAF8-954D-9334-B8816878106F}"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a:lstStyle/>
          <a:p>
            <a:fld id="{63FB3222-CAF8-954D-9334-B8816878106F}"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C8B9F47F-C935-784D-BB62-A49AB8B746C5}"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noFill/>
          <a:ln>
            <a:miter lim="800000"/>
            <a:headEnd/>
            <a:tailEnd/>
          </a:ln>
        </p:spPr>
        <p:txBody>
          <a:bodyPr/>
          <a:lstStyle/>
          <a:p>
            <a:fld id="{3AFE8C52-E542-9D42-8005-E539F496BB36}"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a:lstStyle/>
          <a:p>
            <a:fld id="{220C5E0C-2475-3447-BCED-E09161CEA3F1}"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Discuss the school wide behavior quickly and discuss the incentives I use in the classroom.</a:t>
            </a: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CD24FC48-FAA5-D34F-B63E-9FD581B5586F}"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a:lstStyle/>
          <a:p>
            <a:fld id="{554503C0-D229-2F4D-AA99-FC2FB1392FD4}"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a:lstStyle/>
          <a:p>
            <a:fld id="{68857F4D-9D36-8C4B-94FE-EE190CA9D6FE}"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 over the daily routine</a:t>
            </a:r>
            <a:endParaRPr lang="en-US" dirty="0"/>
          </a:p>
        </p:txBody>
      </p:sp>
      <p:sp>
        <p:nvSpPr>
          <p:cNvPr id="17412" name="Slide Number Placeholder 3"/>
          <p:cNvSpPr>
            <a:spLocks noGrp="1"/>
          </p:cNvSpPr>
          <p:nvPr>
            <p:ph type="sldNum" sz="quarter" idx="5"/>
          </p:nvPr>
        </p:nvSpPr>
        <p:spPr bwMode="auto">
          <a:noFill/>
          <a:ln>
            <a:miter lim="800000"/>
            <a:headEnd/>
            <a:tailEnd/>
          </a:ln>
        </p:spPr>
        <p:txBody>
          <a:bodyPr/>
          <a:lstStyle/>
          <a:p>
            <a:fld id="{F8B86AF6-7AC0-8F43-BD92-CDFCCBFFD3D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Discuss flexible</a:t>
            </a:r>
            <a:r>
              <a:rPr lang="en-US" baseline="0" dirty="0" smtClean="0"/>
              <a:t> grouping</a:t>
            </a:r>
            <a:endParaRPr lang="en-US" dirty="0"/>
          </a:p>
        </p:txBody>
      </p:sp>
      <p:sp>
        <p:nvSpPr>
          <p:cNvPr id="19460" name="Slide Number Placeholder 3"/>
          <p:cNvSpPr>
            <a:spLocks noGrp="1"/>
          </p:cNvSpPr>
          <p:nvPr>
            <p:ph type="sldNum" sz="quarter" idx="5"/>
          </p:nvPr>
        </p:nvSpPr>
        <p:spPr bwMode="auto">
          <a:noFill/>
          <a:ln>
            <a:miter lim="800000"/>
            <a:headEnd/>
            <a:tailEnd/>
          </a:ln>
        </p:spPr>
        <p:txBody>
          <a:bodyPr/>
          <a:lstStyle/>
          <a:p>
            <a:fld id="{AF53EA8E-0C99-F140-8907-7DB1FEB1AB43}"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Discuss how this correlates with the report card</a:t>
            </a:r>
            <a:endParaRPr lang="en-US" dirty="0"/>
          </a:p>
        </p:txBody>
      </p:sp>
      <p:sp>
        <p:nvSpPr>
          <p:cNvPr id="19460" name="Slide Number Placeholder 3"/>
          <p:cNvSpPr>
            <a:spLocks noGrp="1"/>
          </p:cNvSpPr>
          <p:nvPr>
            <p:ph type="sldNum" sz="quarter" idx="5"/>
          </p:nvPr>
        </p:nvSpPr>
        <p:spPr bwMode="auto">
          <a:noFill/>
          <a:ln>
            <a:miter lim="800000"/>
            <a:headEnd/>
            <a:tailEnd/>
          </a:ln>
        </p:spPr>
        <p:txBody>
          <a:bodyPr/>
          <a:lstStyle/>
          <a:p>
            <a:fld id="{AF53EA8E-0C99-F140-8907-7DB1FEB1AB4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Walk through ELA</a:t>
            </a:r>
            <a:endParaRPr lang="en-US" dirty="0"/>
          </a:p>
        </p:txBody>
      </p:sp>
      <p:sp>
        <p:nvSpPr>
          <p:cNvPr id="29700" name="Slide Number Placeholder 3"/>
          <p:cNvSpPr>
            <a:spLocks noGrp="1"/>
          </p:cNvSpPr>
          <p:nvPr>
            <p:ph type="sldNum" sz="quarter" idx="5"/>
          </p:nvPr>
        </p:nvSpPr>
        <p:spPr bwMode="auto">
          <a:noFill/>
          <a:ln>
            <a:miter lim="800000"/>
            <a:headEnd/>
            <a:tailEnd/>
          </a:ln>
        </p:spPr>
        <p:txBody>
          <a:bodyPr/>
          <a:lstStyle/>
          <a:p>
            <a:fld id="{113A20D1-01F1-5B4D-9AB8-0042A77F416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noFill/>
          <a:ln>
            <a:miter lim="800000"/>
            <a:headEnd/>
            <a:tailEnd/>
          </a:ln>
        </p:spPr>
        <p:txBody>
          <a:bodyPr/>
          <a:lstStyle/>
          <a:p>
            <a:fld id="{113A20D1-01F1-5B4D-9AB8-0042A77F416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noFill/>
          <a:ln>
            <a:miter lim="800000"/>
            <a:headEnd/>
            <a:tailEnd/>
          </a:ln>
        </p:spPr>
        <p:txBody>
          <a:bodyPr/>
          <a:lstStyle/>
          <a:p>
            <a:fld id="{113A20D1-01F1-5B4D-9AB8-0042A77F416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we will model how to do the homework with students next week and the following week it will go home. </a:t>
            </a:r>
          </a:p>
          <a:p>
            <a:r>
              <a:rPr lang="en-US" baseline="0" dirty="0" smtClean="0"/>
              <a:t>This is a county wide program. It is based on application and not rote memorization. We will have biweekly quizzes based on dictation sentences. WE are looking for capitalization, punctuation and applied spelling patterns.</a:t>
            </a:r>
            <a:endParaRPr lang="en-US" dirty="0"/>
          </a:p>
        </p:txBody>
      </p:sp>
      <p:sp>
        <p:nvSpPr>
          <p:cNvPr id="4" name="Slide Number Placeholder 3"/>
          <p:cNvSpPr>
            <a:spLocks noGrp="1"/>
          </p:cNvSpPr>
          <p:nvPr>
            <p:ph type="sldNum" sz="quarter" idx="10"/>
          </p:nvPr>
        </p:nvSpPr>
        <p:spPr/>
        <p:txBody>
          <a:bodyPr/>
          <a:lstStyle/>
          <a:p>
            <a:pPr>
              <a:defRPr/>
            </a:pPr>
            <a:fld id="{24641936-08C4-D349-AF2B-6818B740EF25}" type="slidenum">
              <a:rPr lang="en-US" smtClean="0"/>
              <a:pPr>
                <a:defRPr/>
              </a:pPr>
              <a:t>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849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A51C34-00B2-784E-976A-F0E0470C9D9C}" type="datetime1">
              <a:rPr lang="en-US"/>
              <a:pPr>
                <a:defRPr/>
              </a:pPr>
              <a:t>9/21/15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D74BE7-0F23-6343-AAA1-A5B9BDC45C1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F7DD27-2176-584D-B407-6F378178512B}" type="datetime1">
              <a:rPr lang="en-US"/>
              <a:pPr>
                <a:defRPr/>
              </a:pPr>
              <a:t>9/21/15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47457-0DCA-F441-8F6F-2241E7A661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C89428-ED5E-5D4E-9E51-FC1E4264B6C0}" type="datetime1">
              <a:rPr lang="en-US"/>
              <a:pPr>
                <a:defRPr/>
              </a:pPr>
              <a:t>9/21/15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46BD92-6961-9D49-91C6-A90ADB2074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A3CE7C-1315-974B-B887-BF67802027DF}" type="datetime1">
              <a:rPr lang="en-US"/>
              <a:pPr>
                <a:defRPr/>
              </a:pPr>
              <a:t>9/21/15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FA8BCC-D1F7-564F-A341-8AF35B49F9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909B91-3427-0942-AAF2-5D393D4468E8}" type="datetime1">
              <a:rPr lang="en-US"/>
              <a:pPr>
                <a:defRPr/>
              </a:pPr>
              <a:t>9/21/15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7524E9-0F31-2240-9CFA-499E1A83EE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62CFEE-D99C-0843-B045-0EAF8C16B0DC}" type="datetime1">
              <a:rPr lang="en-US"/>
              <a:pPr>
                <a:defRPr/>
              </a:pPr>
              <a:t>9/21/15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60351C-DD71-A94B-B4B8-8CC25489F9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6FF8D0-4900-8F47-B6FA-A00DE8D05F36}" type="datetime1">
              <a:rPr lang="en-US"/>
              <a:pPr>
                <a:defRPr/>
              </a:pPr>
              <a:t>9/21/15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3ADE2E-3F83-B94C-B580-B7064FB00E7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882DB4-D3E2-BD4C-8C26-92D7B8707950}" type="datetime1">
              <a:rPr lang="en-US"/>
              <a:pPr>
                <a:defRPr/>
              </a:pPr>
              <a:t>9/21/15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986D24-F2C7-0A4D-A9E6-575F982D03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8CE497-ADBD-E54E-BC8D-8920E01E88D2}" type="datetime1">
              <a:rPr lang="en-US"/>
              <a:pPr>
                <a:defRPr/>
              </a:pPr>
              <a:t>9/21/15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D0A757-C442-5545-A937-E7857AE4D20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45E978-58A8-6C4E-BC32-7A09538967E4}" type="datetime1">
              <a:rPr lang="en-US"/>
              <a:pPr>
                <a:defRPr/>
              </a:pPr>
              <a:t>9/21/15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F9367-973E-A144-A50B-EB5F7A23B1C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582D1D-67AB-4343-A115-1B6F76EEA789}" type="datetime1">
              <a:rPr lang="en-US"/>
              <a:pPr>
                <a:defRPr/>
              </a:pPr>
              <a:t>9/21/15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AA15F2-224D-A34C-B82A-F9B63E1E964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64ACC525-CC3C-4241-8B87-458914AFC52D}" type="datetime1">
              <a:rPr lang="en-US"/>
              <a:pPr>
                <a:defRPr/>
              </a:pPr>
              <a:t>9/21/15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F3D2AF16-8E7C-FF42-B34F-0356256929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s510.photobucket.com/user/cooknook/media/Toys%202011/3f1350a5-6d52-4149-9195-6d2001d5392a.jpg.html?sort=3&amp;o=0" TargetMode="External"/><Relationship Id="rId4" Type="http://schemas.openxmlformats.org/officeDocument/2006/relationships/image" Target="../media/image22.jpeg"/><Relationship Id="rId5" Type="http://schemas.openxmlformats.org/officeDocument/2006/relationships/image" Target="../media/image1.emf"/><Relationship Id="rId6" Type="http://schemas.openxmlformats.org/officeDocument/2006/relationships/image" Target="../media/image4.jpe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6.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l="25882" t="6918" r="4785" b="15256"/>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ctrTitle"/>
          </p:nvPr>
        </p:nvSpPr>
        <p:spPr>
          <a:xfrm>
            <a:off x="1524000" y="228600"/>
            <a:ext cx="7391400" cy="1524000"/>
          </a:xfrm>
        </p:spPr>
        <p:txBody>
          <a:bodyPr rtlCol="0">
            <a:noAutofit/>
          </a:bodyPr>
          <a:lstStyle/>
          <a:p>
            <a:pPr eaLnBrk="1" fontAlgn="auto" hangingPunct="1">
              <a:spcAft>
                <a:spcPts val="0"/>
              </a:spcAft>
              <a:defRPr/>
            </a:pPr>
            <a:r>
              <a:rPr lang="en-US" dirty="0" smtClean="0">
                <a:solidFill>
                  <a:schemeClr val="bg1"/>
                </a:solidFill>
                <a:effectLst>
                  <a:outerShdw blurRad="38100" dist="63500" dir="2700000" algn="tl">
                    <a:schemeClr val="tx1">
                      <a:alpha val="43000"/>
                    </a:schemeClr>
                  </a:outerShdw>
                </a:effectLst>
                <a:latin typeface="ChalkDust" pitchFamily="2" charset="0"/>
                <a:ea typeface="+mj-ea"/>
                <a:cs typeface="+mj-cs"/>
              </a:rPr>
              <a:t>Welcome to Second Grade</a:t>
            </a:r>
            <a:endParaRPr lang="en-US" dirty="0">
              <a:solidFill>
                <a:schemeClr val="bg1"/>
              </a:solidFill>
              <a:effectLst>
                <a:outerShdw blurRad="38100" dist="63500" dir="2700000" algn="tl">
                  <a:schemeClr val="tx1">
                    <a:alpha val="43000"/>
                  </a:schemeClr>
                </a:outerShdw>
              </a:effectLst>
              <a:latin typeface="ChalkDust" pitchFamily="2" charset="0"/>
              <a:ea typeface="+mj-ea"/>
              <a:cs typeface="+mj-cs"/>
            </a:endParaRPr>
          </a:p>
        </p:txBody>
      </p:sp>
      <p:sp>
        <p:nvSpPr>
          <p:cNvPr id="6" name="Subtitle 5"/>
          <p:cNvSpPr>
            <a:spLocks noGrp="1"/>
          </p:cNvSpPr>
          <p:nvPr>
            <p:ph type="subTitle" idx="1"/>
          </p:nvPr>
        </p:nvSpPr>
        <p:spPr>
          <a:xfrm>
            <a:off x="3505200" y="1828800"/>
            <a:ext cx="5257800" cy="533400"/>
          </a:xfrm>
          <a:effectLst>
            <a:innerShdw blurRad="63500" dist="50800" dir="13500000">
              <a:prstClr val="black">
                <a:alpha val="50000"/>
              </a:prstClr>
            </a:innerShdw>
          </a:effectLst>
        </p:spPr>
        <p:txBody>
          <a:bodyPr rtlCol="0">
            <a:noAutofit/>
            <a:scene3d>
              <a:camera prst="orthographicFront"/>
              <a:lightRig rig="sunset" dir="t">
                <a:rot lat="0" lon="0" rev="1200000"/>
              </a:lightRig>
            </a:scene3d>
            <a:sp3d/>
          </a:bodyPr>
          <a:lstStyle/>
          <a:p>
            <a:pPr algn="l" eaLnBrk="1" fontAlgn="auto" hangingPunct="1">
              <a:spcAft>
                <a:spcPts val="0"/>
              </a:spcAft>
              <a:buFont typeface="Arial" pitchFamily="34" charset="0"/>
              <a:buNone/>
              <a:defRPr/>
            </a:pPr>
            <a:r>
              <a:rPr lang="en-US" sz="4400" dirty="0" smtClean="0">
                <a:solidFill>
                  <a:schemeClr val="tx1"/>
                </a:solidFill>
                <a:latin typeface="ChalkDust"/>
                <a:ea typeface="+mn-ea"/>
                <a:cs typeface="Times New Roman" pitchFamily="18" charset="0"/>
              </a:rPr>
              <a:t>Second Grade Staff</a:t>
            </a:r>
            <a:endParaRPr lang="en-US" sz="4400" dirty="0">
              <a:solidFill>
                <a:schemeClr val="tx1"/>
              </a:solidFill>
              <a:latin typeface="ChalkDust"/>
              <a:ea typeface="+mn-ea"/>
              <a:cs typeface="Times New Roman" pitchFamily="18" charset="0"/>
            </a:endParaRPr>
          </a:p>
        </p:txBody>
      </p:sp>
      <p:sp>
        <p:nvSpPr>
          <p:cNvPr id="14341" name="TextBox 8"/>
          <p:cNvSpPr txBox="1">
            <a:spLocks noChangeArrowheads="1"/>
          </p:cNvSpPr>
          <p:nvPr/>
        </p:nvSpPr>
        <p:spPr bwMode="auto">
          <a:xfrm>
            <a:off x="3962400" y="2703513"/>
            <a:ext cx="3886200" cy="3416300"/>
          </a:xfrm>
          <a:prstGeom prst="rect">
            <a:avLst/>
          </a:prstGeom>
          <a:noFill/>
          <a:ln w="9525">
            <a:noFill/>
            <a:miter lim="800000"/>
            <a:headEnd/>
            <a:tailEnd/>
          </a:ln>
        </p:spPr>
        <p:txBody>
          <a:bodyPr>
            <a:prstTxWarp prst="textNoShape">
              <a:avLst/>
            </a:prstTxWarp>
            <a:spAutoFit/>
          </a:bodyPr>
          <a:lstStyle/>
          <a:p>
            <a:r>
              <a:rPr lang="en-US" sz="3600">
                <a:latin typeface="ChalkDust" charset="0"/>
                <a:ea typeface="Times New Roman" charset="0"/>
                <a:cs typeface="Times New Roman" charset="0"/>
              </a:rPr>
              <a:t>Mrs. DeVincent</a:t>
            </a:r>
          </a:p>
          <a:p>
            <a:r>
              <a:rPr lang="en-US" sz="3600">
                <a:latin typeface="ChalkDust" charset="0"/>
                <a:ea typeface="Times New Roman" charset="0"/>
                <a:cs typeface="Times New Roman" charset="0"/>
              </a:rPr>
              <a:t>Mrs. Cook</a:t>
            </a:r>
          </a:p>
          <a:p>
            <a:r>
              <a:rPr lang="en-US" sz="3600">
                <a:latin typeface="ChalkDust" charset="0"/>
                <a:ea typeface="Times New Roman" charset="0"/>
                <a:cs typeface="Times New Roman" charset="0"/>
              </a:rPr>
              <a:t>Mrs. Kirby</a:t>
            </a:r>
          </a:p>
          <a:p>
            <a:r>
              <a:rPr lang="en-US" sz="3600">
                <a:latin typeface="ChalkDust" charset="0"/>
                <a:ea typeface="Times New Roman" charset="0"/>
                <a:cs typeface="Times New Roman" charset="0"/>
              </a:rPr>
              <a:t>Mrs. Reif</a:t>
            </a:r>
          </a:p>
          <a:p>
            <a:r>
              <a:rPr lang="en-US" sz="3600">
                <a:latin typeface="ChalkDust" charset="0"/>
                <a:ea typeface="Times New Roman" charset="0"/>
                <a:cs typeface="Times New Roman" charset="0"/>
              </a:rPr>
              <a:t>Ms. Taylor</a:t>
            </a:r>
          </a:p>
          <a:p>
            <a:r>
              <a:rPr lang="en-US" sz="3600">
                <a:latin typeface="ChalkDust" charset="0"/>
                <a:ea typeface="Times New Roman" charset="0"/>
                <a:cs typeface="Times New Roman" charset="0"/>
              </a:rPr>
              <a:t>Mrs. Chen</a:t>
            </a:r>
            <a:endParaRPr lang="en-US" sz="3600">
              <a:latin typeface="ChalkDust" charset="0"/>
            </a:endParaRPr>
          </a:p>
        </p:txBody>
      </p:sp>
      <p:cxnSp>
        <p:nvCxnSpPr>
          <p:cNvPr id="10" name="Straight Connector 9"/>
          <p:cNvCxnSpPr/>
          <p:nvPr/>
        </p:nvCxnSpPr>
        <p:spPr>
          <a:xfrm>
            <a:off x="3429000" y="2514600"/>
            <a:ext cx="57150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descr="Apple Background 1.jpg"/>
          <p:cNvPicPr>
            <a:picLocks noChangeAspect="1"/>
          </p:cNvPicPr>
          <p:nvPr/>
        </p:nvPicPr>
        <p:blipFill>
          <a:blip r:embed="rId4"/>
          <a:stretch>
            <a:fillRect/>
          </a:stretch>
        </p:blipFill>
        <p:spPr>
          <a:xfrm>
            <a:off x="-228600" y="0"/>
            <a:ext cx="9131300" cy="6858000"/>
          </a:xfrm>
          <a:prstGeom prst="rect">
            <a:avLst/>
          </a:prstGeom>
          <a:effectLst>
            <a:outerShdw blurRad="40000" dist="20000" dir="5400000" rotWithShape="0">
              <a:srgbClr val="800000">
                <a:alpha val="38000"/>
              </a:srgbClr>
            </a:outerShdw>
          </a:effectLst>
        </p:spPr>
      </p:pic>
      <p:sp>
        <p:nvSpPr>
          <p:cNvPr id="8" name="Rectangle 7"/>
          <p:cNvSpPr/>
          <p:nvPr/>
        </p:nvSpPr>
        <p:spPr>
          <a:xfrm>
            <a:off x="1752600" y="1066800"/>
            <a:ext cx="6948488" cy="769938"/>
          </a:xfrm>
          <a:prstGeom prst="rect">
            <a:avLst/>
          </a:prstGeom>
        </p:spPr>
        <p:txBody>
          <a:bodyPr wrap="none">
            <a:spAutoFit/>
          </a:bodyPr>
          <a:lstStyle/>
          <a:p>
            <a:pPr>
              <a:defRPr/>
            </a:pPr>
            <a:r>
              <a:rPr lang="en-US" sz="4400" dirty="0">
                <a:solidFill>
                  <a:schemeClr val="bg1"/>
                </a:solidFill>
                <a:effectLst>
                  <a:outerShdw blurRad="38100" dist="63500" dir="2700000" algn="tl">
                    <a:schemeClr val="tx1">
                      <a:alpha val="43000"/>
                    </a:schemeClr>
                  </a:outerShdw>
                </a:effectLst>
                <a:latin typeface="ChalkDust" pitchFamily="2" charset="0"/>
              </a:rPr>
              <a:t>Welcome to Second Grade</a:t>
            </a:r>
            <a:endParaRPr lang="en-US" sz="4400" dirty="0"/>
          </a:p>
        </p:txBody>
      </p:sp>
      <p:sp>
        <p:nvSpPr>
          <p:cNvPr id="14345" name="Rectangle 8"/>
          <p:cNvSpPr>
            <a:spLocks noChangeArrowheads="1"/>
          </p:cNvSpPr>
          <p:nvPr/>
        </p:nvSpPr>
        <p:spPr bwMode="auto">
          <a:xfrm>
            <a:off x="3429000" y="2209800"/>
            <a:ext cx="4787900" cy="708025"/>
          </a:xfrm>
          <a:prstGeom prst="rect">
            <a:avLst/>
          </a:prstGeom>
          <a:noFill/>
          <a:ln w="9525">
            <a:noFill/>
            <a:miter lim="800000"/>
            <a:headEnd/>
            <a:tailEnd/>
          </a:ln>
        </p:spPr>
        <p:txBody>
          <a:bodyPr wrap="none">
            <a:prstTxWarp prst="textNoShape">
              <a:avLst/>
            </a:prstTxWarp>
            <a:spAutoFit/>
          </a:bodyPr>
          <a:lstStyle/>
          <a:p>
            <a:r>
              <a:rPr lang="en-US" sz="4000" dirty="0">
                <a:latin typeface="Century Schoolbook" charset="0"/>
                <a:ea typeface="Times New Roman" charset="0"/>
                <a:cs typeface="Times New Roman" charset="0"/>
              </a:rPr>
              <a:t>Second Grade Staff</a:t>
            </a:r>
          </a:p>
        </p:txBody>
      </p:sp>
      <p:sp>
        <p:nvSpPr>
          <p:cNvPr id="14346" name="Rectangle 10"/>
          <p:cNvSpPr>
            <a:spLocks noChangeArrowheads="1"/>
          </p:cNvSpPr>
          <p:nvPr/>
        </p:nvSpPr>
        <p:spPr bwMode="auto">
          <a:xfrm>
            <a:off x="3810000" y="2971800"/>
            <a:ext cx="4572000" cy="3970318"/>
          </a:xfrm>
          <a:prstGeom prst="rect">
            <a:avLst/>
          </a:prstGeom>
          <a:noFill/>
          <a:ln w="9525">
            <a:noFill/>
            <a:miter lim="800000"/>
            <a:headEnd/>
            <a:tailEnd/>
          </a:ln>
        </p:spPr>
        <p:txBody>
          <a:bodyPr>
            <a:prstTxWarp prst="textNoShape">
              <a:avLst/>
            </a:prstTxWarp>
            <a:spAutoFit/>
          </a:bodyPr>
          <a:lstStyle/>
          <a:p>
            <a:r>
              <a:rPr lang="en-US" sz="2800" dirty="0">
                <a:latin typeface="Century Schoolbook" charset="0"/>
              </a:rPr>
              <a:t>Mrs. </a:t>
            </a:r>
            <a:r>
              <a:rPr lang="en-US" sz="2800" dirty="0" err="1" smtClean="0">
                <a:latin typeface="Century Schoolbook" charset="0"/>
              </a:rPr>
              <a:t>DeVincent</a:t>
            </a:r>
            <a:endParaRPr lang="en-US" sz="2800" dirty="0">
              <a:latin typeface="Century Schoolbook" charset="0"/>
            </a:endParaRPr>
          </a:p>
          <a:p>
            <a:r>
              <a:rPr lang="en-US" sz="2800" dirty="0" smtClean="0">
                <a:latin typeface="Century Schoolbook" charset="0"/>
              </a:rPr>
              <a:t>(Ms. </a:t>
            </a:r>
            <a:r>
              <a:rPr lang="en-US" sz="2800" dirty="0" err="1" smtClean="0">
                <a:latin typeface="Century Schoolbook" charset="0"/>
              </a:rPr>
              <a:t>Harshman</a:t>
            </a:r>
            <a:r>
              <a:rPr lang="en-US" sz="2800" dirty="0" smtClean="0">
                <a:latin typeface="Century Schoolbook" charset="0"/>
              </a:rPr>
              <a:t>)</a:t>
            </a:r>
          </a:p>
          <a:p>
            <a:r>
              <a:rPr lang="en-US" sz="2800" dirty="0" smtClean="0">
                <a:latin typeface="Century Schoolbook" charset="0"/>
              </a:rPr>
              <a:t>Ms. </a:t>
            </a:r>
            <a:r>
              <a:rPr lang="en-US" sz="2800" dirty="0" err="1" smtClean="0">
                <a:latin typeface="Century Schoolbook" charset="0"/>
              </a:rPr>
              <a:t>Ebbe</a:t>
            </a:r>
            <a:endParaRPr lang="en-US" sz="2800" dirty="0">
              <a:latin typeface="Century Schoolbook" charset="0"/>
            </a:endParaRPr>
          </a:p>
          <a:p>
            <a:r>
              <a:rPr lang="en-US" sz="2800" dirty="0">
                <a:latin typeface="Century Schoolbook" charset="0"/>
              </a:rPr>
              <a:t>Mrs. </a:t>
            </a:r>
            <a:r>
              <a:rPr lang="en-US" sz="2800" dirty="0" smtClean="0">
                <a:latin typeface="Century Schoolbook" charset="0"/>
              </a:rPr>
              <a:t>Kirby</a:t>
            </a:r>
          </a:p>
          <a:p>
            <a:r>
              <a:rPr lang="en-US" sz="2800" dirty="0">
                <a:latin typeface="Century Schoolbook" charset="0"/>
              </a:rPr>
              <a:t>Mrs</a:t>
            </a:r>
            <a:r>
              <a:rPr lang="en-US" sz="2800" dirty="0" smtClean="0">
                <a:latin typeface="Century Schoolbook" charset="0"/>
              </a:rPr>
              <a:t>. </a:t>
            </a:r>
            <a:r>
              <a:rPr lang="en-US" sz="2800" dirty="0" err="1" smtClean="0">
                <a:latin typeface="Century Schoolbook" charset="0"/>
              </a:rPr>
              <a:t>Marsico</a:t>
            </a:r>
            <a:endParaRPr lang="en-US" sz="2800" dirty="0" smtClean="0">
              <a:latin typeface="Century Schoolbook" charset="0"/>
            </a:endParaRPr>
          </a:p>
          <a:p>
            <a:r>
              <a:rPr lang="en-US" sz="2800" dirty="0" smtClean="0">
                <a:latin typeface="Century Schoolbook" charset="0"/>
              </a:rPr>
              <a:t>(Ms. </a:t>
            </a:r>
            <a:r>
              <a:rPr lang="en-US" sz="2800" dirty="0" err="1" smtClean="0">
                <a:latin typeface="Century Schoolbook" charset="0"/>
              </a:rPr>
              <a:t>Mulvey</a:t>
            </a:r>
            <a:r>
              <a:rPr lang="en-US" sz="2800" dirty="0" smtClean="0">
                <a:latin typeface="Century Schoolbook" charset="0"/>
              </a:rPr>
              <a:t>)</a:t>
            </a:r>
          </a:p>
          <a:p>
            <a:r>
              <a:rPr lang="en-US" sz="2800" dirty="0" smtClean="0">
                <a:latin typeface="Century Schoolbook" charset="0"/>
              </a:rPr>
              <a:t>Mrs. </a:t>
            </a:r>
            <a:r>
              <a:rPr lang="en-US" sz="2800" dirty="0" err="1" smtClean="0">
                <a:latin typeface="Century Schoolbook" charset="0"/>
              </a:rPr>
              <a:t>Pisca</a:t>
            </a:r>
            <a:endParaRPr lang="en-US" sz="2800" dirty="0" smtClean="0">
              <a:latin typeface="Century Schoolbook" charset="0"/>
            </a:endParaRPr>
          </a:p>
          <a:p>
            <a:r>
              <a:rPr lang="en-US" sz="2800" dirty="0">
                <a:latin typeface="Century Schoolbook" charset="0"/>
              </a:rPr>
              <a:t>Ms. </a:t>
            </a:r>
            <a:r>
              <a:rPr lang="en-US" sz="2800" dirty="0" smtClean="0">
                <a:latin typeface="Century Schoolbook" charset="0"/>
              </a:rPr>
              <a:t>Taylor</a:t>
            </a:r>
          </a:p>
          <a:p>
            <a:r>
              <a:rPr lang="en-US" sz="2800" dirty="0">
                <a:latin typeface="Century Schoolbook" charset="0"/>
              </a:rPr>
              <a:t>Mrs. Chen</a:t>
            </a:r>
          </a:p>
        </p:txBody>
      </p:sp>
      <p:cxnSp>
        <p:nvCxnSpPr>
          <p:cNvPr id="13" name="Straight Connector 12"/>
          <p:cNvCxnSpPr/>
          <p:nvPr/>
        </p:nvCxnSpPr>
        <p:spPr>
          <a:xfrm>
            <a:off x="3505200" y="2819400"/>
            <a:ext cx="4800600" cy="1588"/>
          </a:xfrm>
          <a:prstGeom prst="line">
            <a:avLst/>
          </a:prstGeom>
          <a:ln>
            <a:solidFill>
              <a:srgbClr val="800000"/>
            </a:solidFill>
          </a:ln>
          <a:effectLst>
            <a:innerShdw blurRad="63500" dist="50800" dir="13500000">
              <a:srgbClr val="000000">
                <a:alpha val="50000"/>
              </a:srgbClr>
            </a:inn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1143000"/>
          </a:xfrm>
        </p:spPr>
        <p:txBody>
          <a:bodyPr/>
          <a:lstStyle/>
          <a:p>
            <a:pPr eaLnBrk="1" hangingPunct="1"/>
            <a:r>
              <a:rPr lang="en-US" dirty="0" smtClean="0">
                <a:latin typeface="ChalkDust" charset="0"/>
              </a:rPr>
              <a:t>Word Study Homework</a:t>
            </a:r>
          </a:p>
        </p:txBody>
      </p:sp>
      <p:pic>
        <p:nvPicPr>
          <p:cNvPr id="22531" name="Picture 2"/>
          <p:cNvPicPr>
            <a:picLocks noChangeAspect="1" noChangeArrowheads="1"/>
          </p:cNvPicPr>
          <p:nvPr/>
        </p:nvPicPr>
        <p:blipFill>
          <a:blip r:embed="rId3"/>
          <a:srcRect l="7143" t="9131" r="44048" b="32071"/>
          <a:stretch>
            <a:fillRect/>
          </a:stretch>
        </p:blipFill>
        <p:spPr bwMode="auto">
          <a:xfrm>
            <a:off x="0" y="0"/>
            <a:ext cx="1524000" cy="1227138"/>
          </a:xfrm>
          <a:prstGeom prst="rect">
            <a:avLst/>
          </a:prstGeom>
          <a:noFill/>
          <a:ln w="9525">
            <a:noFill/>
            <a:miter lim="800000"/>
            <a:headEnd/>
            <a:tailEnd/>
          </a:ln>
        </p:spPr>
      </p:pic>
      <p:pic>
        <p:nvPicPr>
          <p:cNvPr id="22532" name="Picture 18" descr="Apple Background 3.jpg"/>
          <p:cNvPicPr>
            <a:picLocks noChangeAspect="1"/>
          </p:cNvPicPr>
          <p:nvPr/>
        </p:nvPicPr>
        <p:blipFill>
          <a:blip r:embed="rId4"/>
          <a:srcRect/>
          <a:stretch>
            <a:fillRect/>
          </a:stretch>
        </p:blipFill>
        <p:spPr bwMode="auto">
          <a:xfrm>
            <a:off x="0" y="0"/>
            <a:ext cx="1536700" cy="1238250"/>
          </a:xfrm>
          <a:prstGeom prst="rect">
            <a:avLst/>
          </a:prstGeom>
          <a:noFill/>
          <a:ln w="9525">
            <a:noFill/>
            <a:miter lim="800000"/>
            <a:headEnd/>
            <a:tailEnd/>
          </a:ln>
        </p:spPr>
      </p:pic>
      <p:cxnSp>
        <p:nvCxnSpPr>
          <p:cNvPr id="20" name="Straight Connector 19"/>
          <p:cNvCxnSpPr/>
          <p:nvPr/>
        </p:nvCxnSpPr>
        <p:spPr>
          <a:xfrm>
            <a:off x="0" y="1219200"/>
            <a:ext cx="883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rot="5400000">
            <a:off x="-1904999"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22535" name="Content Placeholder 17"/>
          <p:cNvSpPr>
            <a:spLocks noGrp="1"/>
          </p:cNvSpPr>
          <p:nvPr>
            <p:ph idx="1"/>
          </p:nvPr>
        </p:nvSpPr>
        <p:spPr>
          <a:xfrm>
            <a:off x="1447800" y="1600200"/>
            <a:ext cx="7239000" cy="4525963"/>
          </a:xfrm>
        </p:spPr>
        <p:txBody>
          <a:bodyPr/>
          <a:lstStyle/>
          <a:p>
            <a:r>
              <a:rPr lang="en-US" sz="2800" b="1" dirty="0" smtClean="0"/>
              <a:t>Monday</a:t>
            </a:r>
            <a:r>
              <a:rPr lang="en-US" sz="2800" dirty="0" smtClean="0"/>
              <a:t>- Read for at least 20 minutes and complete an activity from the word study menu.</a:t>
            </a:r>
          </a:p>
          <a:p>
            <a:r>
              <a:rPr lang="en-US" sz="2800" b="1" dirty="0" smtClean="0"/>
              <a:t>Tuesday</a:t>
            </a:r>
            <a:r>
              <a:rPr lang="en-US" sz="2800" dirty="0" smtClean="0"/>
              <a:t>- Read for at least 20 minutes and complete one quick write.</a:t>
            </a:r>
          </a:p>
          <a:p>
            <a:r>
              <a:rPr lang="en-US" sz="2800" b="1" dirty="0" smtClean="0"/>
              <a:t>Wednesday</a:t>
            </a:r>
            <a:r>
              <a:rPr lang="en-US" sz="2800" dirty="0" smtClean="0"/>
              <a:t>- </a:t>
            </a:r>
            <a:r>
              <a:rPr lang="en-US" sz="2800" dirty="0"/>
              <a:t>Read for at least 20 minutes and complete an activity from the word study menu.</a:t>
            </a:r>
          </a:p>
          <a:p>
            <a:r>
              <a:rPr lang="en-US" sz="2800" b="1" dirty="0" smtClean="0"/>
              <a:t>Thursday</a:t>
            </a:r>
            <a:r>
              <a:rPr lang="en-US" sz="2800" dirty="0" smtClean="0"/>
              <a:t>- </a:t>
            </a:r>
            <a:r>
              <a:rPr lang="en-US" sz="2800" dirty="0"/>
              <a:t>Read for at least 20 minutes and complete one quick write.</a:t>
            </a:r>
          </a:p>
          <a:p>
            <a:pPr eaLnBrk="1" hangingPunct="1">
              <a:spcBef>
                <a:spcPct val="0"/>
              </a:spcBef>
              <a:buClr>
                <a:srgbClr val="3366FF"/>
              </a:buClr>
              <a:buSzPct val="75000"/>
              <a:buNone/>
            </a:pPr>
            <a:endParaRPr lang="en-US" dirty="0" smtClean="0">
              <a:latin typeface="ChalkDust" charset="0"/>
            </a:endParaRPr>
          </a:p>
        </p:txBody>
      </p:sp>
      <p:sp>
        <p:nvSpPr>
          <p:cNvPr id="8" name="TextBox 7"/>
          <p:cNvSpPr txBox="1"/>
          <p:nvPr/>
        </p:nvSpPr>
        <p:spPr>
          <a:xfrm>
            <a:off x="6152444" y="917222"/>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Will Our Students </a:t>
            </a:r>
            <a:r>
              <a:rPr lang="en-US" dirty="0" smtClean="0"/>
              <a:t>Learn During Math?</a:t>
            </a:r>
            <a:endParaRPr lang="en-US" dirty="0"/>
          </a:p>
        </p:txBody>
      </p:sp>
      <p:sp>
        <p:nvSpPr>
          <p:cNvPr id="5" name="Text Placeholder 4"/>
          <p:cNvSpPr>
            <a:spLocks noGrp="1"/>
          </p:cNvSpPr>
          <p:nvPr>
            <p:ph type="body" idx="1"/>
          </p:nvPr>
        </p:nvSpPr>
        <p:spPr>
          <a:xfrm>
            <a:off x="457200" y="1371601"/>
            <a:ext cx="4040188" cy="685800"/>
          </a:xfrm>
        </p:spPr>
        <p:txBody>
          <a:bodyPr/>
          <a:lstStyle/>
          <a:p>
            <a:pPr algn="ctr"/>
            <a:r>
              <a:rPr lang="en-US" dirty="0"/>
              <a:t>Grade 2</a:t>
            </a:r>
          </a:p>
        </p:txBody>
      </p:sp>
      <p:sp>
        <p:nvSpPr>
          <p:cNvPr id="6" name="Content Placeholder 5"/>
          <p:cNvSpPr>
            <a:spLocks noGrp="1"/>
          </p:cNvSpPr>
          <p:nvPr>
            <p:ph sz="half" idx="2"/>
          </p:nvPr>
        </p:nvSpPr>
        <p:spPr/>
        <p:txBody>
          <a:bodyPr/>
          <a:lstStyle/>
          <a:p>
            <a:r>
              <a:rPr lang="en-US" dirty="0"/>
              <a:t>Problem Solving</a:t>
            </a:r>
          </a:p>
          <a:p>
            <a:r>
              <a:rPr lang="en-US" dirty="0"/>
              <a:t>Place Value</a:t>
            </a:r>
          </a:p>
          <a:p>
            <a:r>
              <a:rPr lang="en-US" dirty="0"/>
              <a:t>Addition/Subtraction (to 1,000)</a:t>
            </a:r>
          </a:p>
          <a:p>
            <a:r>
              <a:rPr lang="en-US" dirty="0"/>
              <a:t>Fact Fluency</a:t>
            </a:r>
          </a:p>
          <a:p>
            <a:r>
              <a:rPr lang="en-US" dirty="0"/>
              <a:t>Time</a:t>
            </a:r>
          </a:p>
          <a:p>
            <a:r>
              <a:rPr lang="en-US" dirty="0"/>
              <a:t>Money</a:t>
            </a:r>
          </a:p>
          <a:p>
            <a:r>
              <a:rPr lang="en-US" dirty="0"/>
              <a:t>Measurement</a:t>
            </a:r>
          </a:p>
          <a:p>
            <a:r>
              <a:rPr lang="en-US" dirty="0"/>
              <a:t>Shapes and Figures</a:t>
            </a:r>
          </a:p>
          <a:p>
            <a:endParaRPr lang="en-US" dirty="0"/>
          </a:p>
        </p:txBody>
      </p:sp>
      <p:sp>
        <p:nvSpPr>
          <p:cNvPr id="7" name="Text Placeholder 6"/>
          <p:cNvSpPr>
            <a:spLocks noGrp="1"/>
          </p:cNvSpPr>
          <p:nvPr>
            <p:ph type="body" sz="quarter" idx="3"/>
          </p:nvPr>
        </p:nvSpPr>
        <p:spPr/>
        <p:txBody>
          <a:bodyPr anchor="ctr"/>
          <a:lstStyle/>
          <a:p>
            <a:pPr algn="ctr"/>
            <a:endParaRPr lang="en-US" dirty="0" smtClean="0"/>
          </a:p>
          <a:p>
            <a:pPr algn="ctr"/>
            <a:r>
              <a:rPr lang="en-US" dirty="0" smtClean="0"/>
              <a:t>Grade </a:t>
            </a:r>
            <a:r>
              <a:rPr lang="en-US" dirty="0"/>
              <a:t>3</a:t>
            </a:r>
          </a:p>
          <a:p>
            <a:pPr algn="ctr"/>
            <a:endParaRPr lang="en-US" dirty="0"/>
          </a:p>
        </p:txBody>
      </p:sp>
      <p:sp>
        <p:nvSpPr>
          <p:cNvPr id="8" name="Content Placeholder 7"/>
          <p:cNvSpPr>
            <a:spLocks noGrp="1"/>
          </p:cNvSpPr>
          <p:nvPr>
            <p:ph sz="quarter" idx="4"/>
          </p:nvPr>
        </p:nvSpPr>
        <p:spPr>
          <a:xfrm>
            <a:off x="4645025" y="2174874"/>
            <a:ext cx="4041775" cy="4225925"/>
          </a:xfrm>
        </p:spPr>
        <p:txBody>
          <a:bodyPr/>
          <a:lstStyle/>
          <a:p>
            <a:r>
              <a:rPr lang="en-US" dirty="0"/>
              <a:t>Problem Solving and Application</a:t>
            </a:r>
          </a:p>
          <a:p>
            <a:r>
              <a:rPr lang="en-US" dirty="0"/>
              <a:t>Place Value</a:t>
            </a:r>
          </a:p>
          <a:p>
            <a:r>
              <a:rPr lang="en-US" dirty="0"/>
              <a:t>Addition/Subtraction</a:t>
            </a:r>
          </a:p>
          <a:p>
            <a:r>
              <a:rPr lang="en-US" dirty="0"/>
              <a:t>Multiplication/Division including Fact Fluency</a:t>
            </a:r>
          </a:p>
          <a:p>
            <a:r>
              <a:rPr lang="en-US" dirty="0"/>
              <a:t>Fractions</a:t>
            </a:r>
          </a:p>
          <a:p>
            <a:r>
              <a:rPr lang="en-US" dirty="0"/>
              <a:t>Time</a:t>
            </a:r>
          </a:p>
          <a:p>
            <a:r>
              <a:rPr lang="en-US" dirty="0"/>
              <a:t>Area and Perimeter</a:t>
            </a:r>
          </a:p>
          <a:p>
            <a:r>
              <a:rPr lang="en-US" dirty="0"/>
              <a:t>Attributes of shapes</a:t>
            </a:r>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903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30916" y="189973"/>
            <a:ext cx="8686800" cy="1143000"/>
          </a:xfrm>
        </p:spPr>
        <p:txBody>
          <a:bodyPr>
            <a:normAutofit/>
          </a:bodyPr>
          <a:lstStyle/>
          <a:p>
            <a:r>
              <a:rPr lang="en-US" dirty="0" smtClean="0"/>
              <a:t>Where Can I Get More Information?</a:t>
            </a:r>
            <a:endParaRPr lang="en-US" dirty="0"/>
          </a:p>
        </p:txBody>
      </p:sp>
      <p:sp>
        <p:nvSpPr>
          <p:cNvPr id="5" name="Content Placeholder 4"/>
          <p:cNvSpPr>
            <a:spLocks noGrp="1"/>
          </p:cNvSpPr>
          <p:nvPr>
            <p:ph idx="1"/>
          </p:nvPr>
        </p:nvSpPr>
        <p:spPr>
          <a:xfrm>
            <a:off x="457200" y="1332973"/>
            <a:ext cx="8229600" cy="4708525"/>
          </a:xfrm>
        </p:spPr>
        <p:txBody>
          <a:bodyPr>
            <a:normAutofit/>
          </a:bodyPr>
          <a:lstStyle/>
          <a:p>
            <a:pPr>
              <a:buNone/>
            </a:pPr>
            <a:r>
              <a:rPr lang="en-US" dirty="0" smtClean="0"/>
              <a:t>HCPSS SMART Pages</a:t>
            </a:r>
          </a:p>
          <a:p>
            <a:r>
              <a:rPr lang="en-US" dirty="0" smtClean="0"/>
              <a:t>More information about the Common Core State Standards</a:t>
            </a:r>
          </a:p>
          <a:p>
            <a:r>
              <a:rPr lang="en-US" dirty="0" smtClean="0"/>
              <a:t>Specific grade level standards</a:t>
            </a:r>
          </a:p>
          <a:p>
            <a:r>
              <a:rPr lang="en-US" dirty="0" smtClean="0"/>
              <a:t>Optional activities you can do at home to support your student</a:t>
            </a:r>
          </a:p>
        </p:txBody>
      </p:sp>
      <p:pic>
        <p:nvPicPr>
          <p:cNvPr id="7" name="Picture 6" descr="smart.png"/>
          <p:cNvPicPr>
            <a:picLocks noChangeAspect="1"/>
          </p:cNvPicPr>
          <p:nvPr/>
        </p:nvPicPr>
        <p:blipFill>
          <a:blip r:embed="rId2"/>
          <a:stretch>
            <a:fillRect/>
          </a:stretch>
        </p:blipFill>
        <p:spPr>
          <a:xfrm>
            <a:off x="5442264" y="4318006"/>
            <a:ext cx="3193733" cy="1774296"/>
          </a:xfrm>
          <a:prstGeom prst="rect">
            <a:avLst/>
          </a:prstGeom>
          <a:ln>
            <a:solidFill>
              <a:schemeClr val="tx1"/>
            </a:solidFill>
          </a:ln>
          <a:effectLst>
            <a:outerShdw blurRad="50800" dist="38100" dir="2700000">
              <a:srgbClr val="000000">
                <a:alpha val="43000"/>
              </a:srgbClr>
            </a:outerShdw>
          </a:effectLst>
        </p:spPr>
      </p:pic>
      <p:sp>
        <p:nvSpPr>
          <p:cNvPr id="8" name="Rectangle 7"/>
          <p:cNvSpPr/>
          <p:nvPr/>
        </p:nvSpPr>
        <p:spPr>
          <a:xfrm>
            <a:off x="694262" y="5836451"/>
            <a:ext cx="6028267" cy="5117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effectLst>
                  <a:outerShdw blurRad="50800" dist="38100" dir="2700000">
                    <a:srgbClr val="000000">
                      <a:alpha val="43000"/>
                    </a:srgbClr>
                  </a:outerShdw>
                </a:effectLst>
              </a:rPr>
              <a:t>http://smart.hcpss.wikispaces.net</a:t>
            </a:r>
            <a:endParaRPr lang="en-US" sz="2800" dirty="0">
              <a:effectLst>
                <a:outerShdw blurRad="50800" dist="38100" dir="2700000">
                  <a:srgbClr val="000000">
                    <a:alpha val="43000"/>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3176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1143000"/>
          </a:xfrm>
        </p:spPr>
        <p:txBody>
          <a:bodyPr/>
          <a:lstStyle/>
          <a:p>
            <a:pPr eaLnBrk="1" hangingPunct="1"/>
            <a:r>
              <a:rPr lang="en-US" dirty="0" smtClean="0">
                <a:latin typeface="ChalkDust" charset="0"/>
              </a:rPr>
              <a:t>Math Homework</a:t>
            </a:r>
          </a:p>
        </p:txBody>
      </p:sp>
      <p:pic>
        <p:nvPicPr>
          <p:cNvPr id="22531" name="Picture 2"/>
          <p:cNvPicPr>
            <a:picLocks noChangeAspect="1" noChangeArrowheads="1"/>
          </p:cNvPicPr>
          <p:nvPr/>
        </p:nvPicPr>
        <p:blipFill>
          <a:blip r:embed="rId3"/>
          <a:srcRect l="7143" t="9131" r="44048" b="32071"/>
          <a:stretch>
            <a:fillRect/>
          </a:stretch>
        </p:blipFill>
        <p:spPr bwMode="auto">
          <a:xfrm>
            <a:off x="0" y="0"/>
            <a:ext cx="1524000" cy="1227138"/>
          </a:xfrm>
          <a:prstGeom prst="rect">
            <a:avLst/>
          </a:prstGeom>
          <a:noFill/>
          <a:ln w="9525">
            <a:noFill/>
            <a:miter lim="800000"/>
            <a:headEnd/>
            <a:tailEnd/>
          </a:ln>
        </p:spPr>
      </p:pic>
      <p:pic>
        <p:nvPicPr>
          <p:cNvPr id="22532" name="Picture 18" descr="Apple Background 3.jpg"/>
          <p:cNvPicPr>
            <a:picLocks noChangeAspect="1"/>
          </p:cNvPicPr>
          <p:nvPr/>
        </p:nvPicPr>
        <p:blipFill>
          <a:blip r:embed="rId4"/>
          <a:srcRect/>
          <a:stretch>
            <a:fillRect/>
          </a:stretch>
        </p:blipFill>
        <p:spPr bwMode="auto">
          <a:xfrm>
            <a:off x="0" y="0"/>
            <a:ext cx="1536700" cy="1238250"/>
          </a:xfrm>
          <a:prstGeom prst="rect">
            <a:avLst/>
          </a:prstGeom>
          <a:noFill/>
          <a:ln w="9525">
            <a:noFill/>
            <a:miter lim="800000"/>
            <a:headEnd/>
            <a:tailEnd/>
          </a:ln>
        </p:spPr>
      </p:pic>
      <p:cxnSp>
        <p:nvCxnSpPr>
          <p:cNvPr id="20" name="Straight Connector 19"/>
          <p:cNvCxnSpPr/>
          <p:nvPr/>
        </p:nvCxnSpPr>
        <p:spPr>
          <a:xfrm>
            <a:off x="0" y="1219200"/>
            <a:ext cx="883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rot="5400000">
            <a:off x="-1904999"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22535" name="Content Placeholder 17"/>
          <p:cNvSpPr>
            <a:spLocks noGrp="1"/>
          </p:cNvSpPr>
          <p:nvPr>
            <p:ph idx="1"/>
          </p:nvPr>
        </p:nvSpPr>
        <p:spPr>
          <a:xfrm>
            <a:off x="1447800" y="1219200"/>
            <a:ext cx="7239000" cy="5638800"/>
          </a:xfrm>
        </p:spPr>
        <p:txBody>
          <a:bodyPr/>
          <a:lstStyle/>
          <a:p>
            <a:pPr eaLnBrk="1" hangingPunct="1">
              <a:spcBef>
                <a:spcPct val="0"/>
              </a:spcBef>
              <a:buClr>
                <a:srgbClr val="3366FF"/>
              </a:buClr>
              <a:buSzPct val="75000"/>
              <a:buFont typeface="Wingdings" charset="2"/>
              <a:buChar char="ü"/>
            </a:pPr>
            <a:endParaRPr lang="en-US" dirty="0" smtClean="0">
              <a:latin typeface="ChalkDust" charset="0"/>
            </a:endParaRPr>
          </a:p>
          <a:p>
            <a:pPr eaLnBrk="1" hangingPunct="1">
              <a:spcBef>
                <a:spcPct val="0"/>
              </a:spcBef>
              <a:buClr>
                <a:srgbClr val="3366FF"/>
              </a:buClr>
              <a:buSzPct val="75000"/>
              <a:buFont typeface="Wingdings" charset="2"/>
              <a:buChar char="ü"/>
            </a:pPr>
            <a:r>
              <a:rPr lang="en-US" dirty="0" smtClean="0">
                <a:latin typeface="ChalkDust" charset="0"/>
              </a:rPr>
              <a:t>We will have Math homework Monday – Thursday.</a:t>
            </a:r>
          </a:p>
          <a:p>
            <a:pPr marL="0" indent="0" eaLnBrk="1" hangingPunct="1">
              <a:spcBef>
                <a:spcPct val="0"/>
              </a:spcBef>
              <a:buClr>
                <a:srgbClr val="3366FF"/>
              </a:buClr>
              <a:buSzPct val="75000"/>
              <a:buNone/>
            </a:pPr>
            <a:endParaRPr lang="en-US" dirty="0" smtClean="0">
              <a:latin typeface="ChalkDust" charset="0"/>
            </a:endParaRPr>
          </a:p>
          <a:p>
            <a:pPr eaLnBrk="1" hangingPunct="1">
              <a:spcBef>
                <a:spcPct val="0"/>
              </a:spcBef>
              <a:buClr>
                <a:srgbClr val="3366FF"/>
              </a:buClr>
              <a:buSzPct val="75000"/>
              <a:buFont typeface="Wingdings" charset="2"/>
              <a:buChar char="ü"/>
            </a:pPr>
            <a:r>
              <a:rPr lang="en-US" dirty="0" smtClean="0">
                <a:latin typeface="ChalkDust" charset="0"/>
              </a:rPr>
              <a:t>Math homework is provided by your child’s math teacher and sent home in his or her homework folder. </a:t>
            </a:r>
          </a:p>
          <a:p>
            <a:pPr eaLnBrk="1" hangingPunct="1">
              <a:spcBef>
                <a:spcPct val="0"/>
              </a:spcBef>
              <a:buClr>
                <a:srgbClr val="3366FF"/>
              </a:buClr>
              <a:buSzPct val="75000"/>
              <a:buFont typeface="Arial" charset="0"/>
              <a:buNone/>
            </a:pPr>
            <a:endParaRPr lang="en-US" dirty="0">
              <a:latin typeface="ChalkDust" charset="0"/>
            </a:endParaRPr>
          </a:p>
          <a:p>
            <a:pPr eaLnBrk="1" hangingPunct="1">
              <a:spcBef>
                <a:spcPct val="0"/>
              </a:spcBef>
              <a:buClr>
                <a:srgbClr val="3366FF"/>
              </a:buClr>
              <a:buSzPct val="75000"/>
              <a:buFont typeface="Wingdings" charset="2"/>
              <a:buChar char="ü"/>
            </a:pPr>
            <a:r>
              <a:rPr lang="en-US" dirty="0" smtClean="0">
                <a:latin typeface="ChalkDust" charset="0"/>
              </a:rPr>
              <a:t>Please have your child practice math facts several times a week.</a:t>
            </a:r>
          </a:p>
          <a:p>
            <a:pPr marL="0" indent="0" eaLnBrk="1" hangingPunct="1">
              <a:spcBef>
                <a:spcPct val="0"/>
              </a:spcBef>
              <a:buClr>
                <a:srgbClr val="3366FF"/>
              </a:buClr>
              <a:buSzPct val="75000"/>
              <a:buNone/>
            </a:pPr>
            <a:endParaRPr lang="en-US" dirty="0" smtClean="0">
              <a:latin typeface="ChalkDust"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5" name="Title 1"/>
          <p:cNvSpPr>
            <a:spLocks noGrp="1"/>
          </p:cNvSpPr>
          <p:nvPr>
            <p:ph type="title"/>
          </p:nvPr>
        </p:nvSpPr>
        <p:spPr>
          <a:xfrm>
            <a:off x="457200" y="228600"/>
            <a:ext cx="5715000" cy="1143000"/>
          </a:xfrm>
        </p:spPr>
        <p:txBody>
          <a:bodyPr/>
          <a:lstStyle/>
          <a:p>
            <a:pPr eaLnBrk="1" hangingPunct="1"/>
            <a:r>
              <a:rPr lang="en-US" dirty="0" smtClean="0">
                <a:latin typeface="ChalkDust" charset="0"/>
              </a:rPr>
              <a:t>Health</a:t>
            </a:r>
          </a:p>
        </p:txBody>
      </p:sp>
      <p:sp>
        <p:nvSpPr>
          <p:cNvPr id="28676" name="Content Placeholder 2"/>
          <p:cNvSpPr>
            <a:spLocks noGrp="1"/>
          </p:cNvSpPr>
          <p:nvPr>
            <p:ph idx="1"/>
          </p:nvPr>
        </p:nvSpPr>
        <p:spPr>
          <a:xfrm>
            <a:off x="0" y="1447800"/>
            <a:ext cx="7315200" cy="4572000"/>
          </a:xfrm>
        </p:spPr>
        <p:txBody>
          <a:bodyPr/>
          <a:lstStyle/>
          <a:p>
            <a:pPr eaLnBrk="1" hangingPunct="1">
              <a:lnSpc>
                <a:spcPct val="150000"/>
              </a:lnSpc>
              <a:spcBef>
                <a:spcPct val="0"/>
              </a:spcBef>
              <a:buClr>
                <a:srgbClr val="3366FF"/>
              </a:buClr>
              <a:buSzPct val="75000"/>
              <a:buFont typeface="Wingdings" charset="2"/>
              <a:buChar char="ü"/>
            </a:pPr>
            <a:r>
              <a:rPr lang="en-US" sz="2800" dirty="0">
                <a:latin typeface="ChalkDust" charset="0"/>
              </a:rPr>
              <a:t>Social and Emotional Health</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Disease Prevention</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Safety, First Aid, and Injury Prevention</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Tobacco, Alcohol and Other Drugs</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Nutrition </a:t>
            </a:r>
            <a:endParaRPr lang="en-US" sz="2800" dirty="0">
              <a:latin typeface="ChalkDust" charset="0"/>
            </a:endParaRPr>
          </a:p>
          <a:p>
            <a:pPr eaLnBrk="1" hangingPunct="1">
              <a:buFont typeface="Arial" charset="0"/>
              <a:buNone/>
            </a:pPr>
            <a:endParaRPr lang="en-US" dirty="0"/>
          </a:p>
        </p:txBody>
      </p:sp>
      <p:pic>
        <p:nvPicPr>
          <p:cNvPr id="28677" name="Picture 8" descr="Apple Background 2.jpg"/>
          <p:cNvPicPr>
            <a:picLocks/>
          </p:cNvPicPr>
          <p:nvPr/>
        </p:nvPicPr>
        <p:blipFill>
          <a:blip r:embed="rId3"/>
          <a:srcRect/>
          <a:stretch>
            <a:fillRect/>
          </a:stretch>
        </p:blipFill>
        <p:spPr bwMode="auto">
          <a:xfrm>
            <a:off x="7069138" y="-19050"/>
            <a:ext cx="2074862" cy="6877050"/>
          </a:xfrm>
          <a:prstGeom prst="rect">
            <a:avLst/>
          </a:prstGeom>
          <a:noFill/>
          <a:ln w="9525">
            <a:noFill/>
            <a:miter lim="800000"/>
            <a:headEnd/>
            <a:tailEnd/>
          </a:ln>
        </p:spPr>
      </p:pic>
      <p:cxnSp>
        <p:nvCxnSpPr>
          <p:cNvPr id="11" name="Straight Connector 10"/>
          <p:cNvCxnSpPr/>
          <p:nvPr/>
        </p:nvCxnSpPr>
        <p:spPr>
          <a:xfrm>
            <a:off x="4572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36583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28680" name="Picture 7" descr="Picture 2.png"/>
          <p:cNvPicPr>
            <a:picLocks noChangeAspect="1"/>
          </p:cNvPicPr>
          <p:nvPr/>
        </p:nvPicPr>
        <p:blipFill>
          <a:blip r:embed="rId4"/>
          <a:srcRect/>
          <a:stretch>
            <a:fillRect/>
          </a:stretch>
        </p:blipFill>
        <p:spPr bwMode="auto">
          <a:xfrm>
            <a:off x="2819400" y="4648200"/>
            <a:ext cx="1552575" cy="152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a:t>
            </a:r>
            <a:r>
              <a:rPr lang="en-US" i="1" dirty="0" smtClean="0"/>
              <a:t>Next Generation Science Standards (NGSS)</a:t>
            </a:r>
            <a:r>
              <a:rPr lang="en-US" dirty="0" smtClean="0"/>
              <a:t>: Key Shifts</a:t>
            </a:r>
            <a:endParaRPr lang="en-US" dirty="0"/>
          </a:p>
        </p:txBody>
      </p:sp>
      <p:sp>
        <p:nvSpPr>
          <p:cNvPr id="4" name="Content Placeholder 2"/>
          <p:cNvSpPr txBox="1">
            <a:spLocks/>
          </p:cNvSpPr>
          <p:nvPr/>
        </p:nvSpPr>
        <p:spPr>
          <a:xfrm>
            <a:off x="217482" y="1805650"/>
            <a:ext cx="3030018" cy="459084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K-12 science education should focus on BOTH content and skill, so that students know how to apply their factual knowledge.</a:t>
            </a:r>
          </a:p>
        </p:txBody>
      </p:sp>
      <p:sp>
        <p:nvSpPr>
          <p:cNvPr id="5" name="Rectangle 4"/>
          <p:cNvSpPr/>
          <p:nvPr/>
        </p:nvSpPr>
        <p:spPr>
          <a:xfrm>
            <a:off x="3247499" y="1559832"/>
            <a:ext cx="5896501" cy="5171159"/>
          </a:xfrm>
          <a:prstGeom prst="rect">
            <a:avLst/>
          </a:prstGeom>
        </p:spPr>
        <p:txBody>
          <a:bodyPr wrap="square">
            <a:spAutoFit/>
          </a:bodyPr>
          <a:lstStyle/>
          <a:p>
            <a:pPr marL="457200" lvl="0" indent="-457200">
              <a:lnSpc>
                <a:spcPct val="110000"/>
              </a:lnSpc>
              <a:spcAft>
                <a:spcPts val="600"/>
              </a:spcAft>
              <a:buFont typeface="+mj-lt"/>
              <a:buAutoNum type="arabicPeriod"/>
              <a:defRPr/>
            </a:pPr>
            <a:r>
              <a:rPr lang="en-US" sz="2200" dirty="0">
                <a:ea typeface="Chalkboard" charset="0"/>
                <a:cs typeface="Chalkboard" charset="0"/>
              </a:rPr>
              <a:t>Asking Questions (for science) and defining problems (for engineering)</a:t>
            </a:r>
          </a:p>
          <a:p>
            <a:pPr marL="457200" lvl="0" indent="-457200">
              <a:lnSpc>
                <a:spcPct val="110000"/>
              </a:lnSpc>
              <a:spcAft>
                <a:spcPts val="600"/>
              </a:spcAft>
              <a:buFont typeface="+mj-lt"/>
              <a:buAutoNum type="arabicPeriod"/>
              <a:defRPr/>
            </a:pPr>
            <a:r>
              <a:rPr lang="en-US" sz="2200" dirty="0">
                <a:solidFill>
                  <a:schemeClr val="tx1">
                    <a:lumMod val="65000"/>
                    <a:lumOff val="35000"/>
                  </a:schemeClr>
                </a:solidFill>
                <a:ea typeface="Chalkboard" charset="0"/>
                <a:cs typeface="Chalkboard" charset="0"/>
              </a:rPr>
              <a:t>Developing and using models</a:t>
            </a:r>
          </a:p>
          <a:p>
            <a:pPr marL="457200" lvl="0" indent="-457200">
              <a:lnSpc>
                <a:spcPct val="110000"/>
              </a:lnSpc>
              <a:spcAft>
                <a:spcPts val="600"/>
              </a:spcAft>
              <a:buFont typeface="+mj-lt"/>
              <a:buAutoNum type="arabicPeriod"/>
              <a:defRPr/>
            </a:pPr>
            <a:r>
              <a:rPr lang="en-US" sz="2200" dirty="0">
                <a:ea typeface="Chalkboard" charset="0"/>
                <a:cs typeface="Chalkboard" charset="0"/>
              </a:rPr>
              <a:t>Planning and carrying out investigations</a:t>
            </a:r>
          </a:p>
          <a:p>
            <a:pPr marL="457200" lvl="0" indent="-457200">
              <a:lnSpc>
                <a:spcPct val="110000"/>
              </a:lnSpc>
              <a:spcAft>
                <a:spcPts val="600"/>
              </a:spcAft>
              <a:buFont typeface="+mj-lt"/>
              <a:buAutoNum type="arabicPeriod"/>
              <a:defRPr/>
            </a:pPr>
            <a:r>
              <a:rPr lang="en-US" sz="2200" dirty="0">
                <a:solidFill>
                  <a:schemeClr val="tx1">
                    <a:lumMod val="65000"/>
                    <a:lumOff val="35000"/>
                  </a:schemeClr>
                </a:solidFill>
                <a:ea typeface="Chalkboard" charset="0"/>
                <a:cs typeface="Chalkboard" charset="0"/>
              </a:rPr>
              <a:t>Analyzing and interpreting </a:t>
            </a:r>
            <a:r>
              <a:rPr lang="en-US" sz="2200" dirty="0" smtClean="0">
                <a:solidFill>
                  <a:schemeClr val="tx1">
                    <a:lumMod val="65000"/>
                    <a:lumOff val="35000"/>
                  </a:schemeClr>
                </a:solidFill>
                <a:ea typeface="Chalkboard" charset="0"/>
                <a:cs typeface="Chalkboard" charset="0"/>
              </a:rPr>
              <a:t>data</a:t>
            </a:r>
          </a:p>
          <a:p>
            <a:pPr marL="457200" lvl="0" indent="-457200">
              <a:lnSpc>
                <a:spcPct val="110000"/>
              </a:lnSpc>
              <a:spcAft>
                <a:spcPts val="600"/>
              </a:spcAft>
              <a:buFont typeface="+mj-lt"/>
              <a:buAutoNum type="arabicPeriod"/>
              <a:defRPr/>
            </a:pPr>
            <a:r>
              <a:rPr lang="en-US" sz="2200" dirty="0" smtClean="0">
                <a:ea typeface="Chalkboard" charset="0"/>
                <a:cs typeface="Chalkboard" charset="0"/>
              </a:rPr>
              <a:t>Using mathematics and computational thinking</a:t>
            </a:r>
          </a:p>
          <a:p>
            <a:pPr marL="457200" lvl="0" indent="-457200">
              <a:lnSpc>
                <a:spcPct val="110000"/>
              </a:lnSpc>
              <a:spcAft>
                <a:spcPts val="600"/>
              </a:spcAft>
              <a:buFont typeface="+mj-lt"/>
              <a:buAutoNum type="arabicPeriod"/>
              <a:defRPr/>
            </a:pPr>
            <a:r>
              <a:rPr lang="en-US" sz="2200" dirty="0" smtClean="0">
                <a:solidFill>
                  <a:srgbClr val="595959"/>
                </a:solidFill>
                <a:ea typeface="Chalkboard" charset="0"/>
                <a:cs typeface="Chalkboard" charset="0"/>
              </a:rPr>
              <a:t>Constructing explanations (for science) and </a:t>
            </a:r>
          </a:p>
          <a:p>
            <a:pPr marL="914400" lvl="1" indent="-457200">
              <a:lnSpc>
                <a:spcPct val="110000"/>
              </a:lnSpc>
              <a:spcAft>
                <a:spcPts val="600"/>
              </a:spcAft>
            </a:pPr>
            <a:r>
              <a:rPr lang="en-US" sz="2200" dirty="0" smtClean="0">
                <a:solidFill>
                  <a:srgbClr val="595959"/>
                </a:solidFill>
                <a:ea typeface="Chalkboard" charset="0"/>
                <a:cs typeface="Chalkboard" charset="0"/>
              </a:rPr>
              <a:t>designing   solutions (for engineering)</a:t>
            </a:r>
          </a:p>
          <a:p>
            <a:pPr marL="457200" lvl="0" indent="-457200">
              <a:lnSpc>
                <a:spcPct val="110000"/>
              </a:lnSpc>
              <a:spcAft>
                <a:spcPts val="600"/>
              </a:spcAft>
              <a:buFont typeface="+mj-lt"/>
              <a:buAutoNum type="arabicPeriod"/>
              <a:defRPr/>
            </a:pPr>
            <a:r>
              <a:rPr lang="en-US" sz="2200" dirty="0" smtClean="0">
                <a:ea typeface="Chalkboard" charset="0"/>
                <a:cs typeface="Chalkboard" charset="0"/>
              </a:rPr>
              <a:t>Engaging in argument from evidence</a:t>
            </a:r>
          </a:p>
          <a:p>
            <a:pPr marL="457200" lvl="0" indent="-457200">
              <a:lnSpc>
                <a:spcPct val="110000"/>
              </a:lnSpc>
              <a:spcAft>
                <a:spcPts val="600"/>
              </a:spcAft>
              <a:buFont typeface="+mj-lt"/>
              <a:buAutoNum type="arabicPeriod"/>
              <a:defRPr/>
            </a:pPr>
            <a:r>
              <a:rPr lang="en-US" sz="2200" dirty="0" smtClean="0">
                <a:solidFill>
                  <a:srgbClr val="595959"/>
                </a:solidFill>
                <a:ea typeface="Chalkboard" charset="0"/>
                <a:cs typeface="Chalkboard" charset="0"/>
              </a:rPr>
              <a:t>Obtaining, evaluating, and communicating information</a:t>
            </a:r>
            <a:endParaRPr lang="en-US" sz="2200" dirty="0">
              <a:solidFill>
                <a:srgbClr val="595959"/>
              </a:solidFill>
              <a:ea typeface="Chalkboard" charset="0"/>
              <a:cs typeface="Chalkboard"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6667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23" name="Title 1"/>
          <p:cNvSpPr>
            <a:spLocks noGrp="1"/>
          </p:cNvSpPr>
          <p:nvPr>
            <p:ph type="title"/>
          </p:nvPr>
        </p:nvSpPr>
        <p:spPr>
          <a:xfrm>
            <a:off x="2133600" y="0"/>
            <a:ext cx="7010400" cy="1143000"/>
          </a:xfrm>
        </p:spPr>
        <p:txBody>
          <a:bodyPr/>
          <a:lstStyle/>
          <a:p>
            <a:pPr eaLnBrk="1" hangingPunct="1"/>
            <a:r>
              <a:rPr lang="en-US" smtClean="0">
                <a:latin typeface="ChalkDust" charset="0"/>
              </a:rPr>
              <a:t>Science</a:t>
            </a:r>
          </a:p>
        </p:txBody>
      </p:sp>
      <p:sp>
        <p:nvSpPr>
          <p:cNvPr id="30724" name="Content Placeholder 2"/>
          <p:cNvSpPr>
            <a:spLocks noGrp="1"/>
          </p:cNvSpPr>
          <p:nvPr>
            <p:ph idx="1"/>
          </p:nvPr>
        </p:nvSpPr>
        <p:spPr>
          <a:xfrm>
            <a:off x="2133600" y="1676400"/>
            <a:ext cx="7315200" cy="4572000"/>
          </a:xfrm>
        </p:spPr>
        <p:txBody>
          <a:bodyPr/>
          <a:lstStyle/>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1 – Properties of Matter</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2 – Earth’s Features</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3 – Earth’s Changing Landscape</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4 – Relationships Within Habitats </a:t>
            </a:r>
            <a:endParaRPr lang="en-US" sz="2800" dirty="0">
              <a:latin typeface="ChalkDust" charset="0"/>
            </a:endParaRPr>
          </a:p>
          <a:p>
            <a:pPr eaLnBrk="1" hangingPunct="1">
              <a:buFont typeface="Arial" charset="0"/>
              <a:buNone/>
            </a:pPr>
            <a:endParaRPr lang="en-US" dirty="0"/>
          </a:p>
        </p:txBody>
      </p:sp>
      <p:pic>
        <p:nvPicPr>
          <p:cNvPr id="30725" name="Picture 8" descr="Apple Background 2.jpg"/>
          <p:cNvPicPr>
            <a:picLocks/>
          </p:cNvPicPr>
          <p:nvPr/>
        </p:nvPicPr>
        <p:blipFill>
          <a:blip r:embed="rId3"/>
          <a:srcRect/>
          <a:stretch>
            <a:fillRect/>
          </a:stretch>
        </p:blipFill>
        <p:spPr bwMode="auto">
          <a:xfrm>
            <a:off x="0" y="-19050"/>
            <a:ext cx="2074863" cy="6877050"/>
          </a:xfrm>
          <a:prstGeom prst="rect">
            <a:avLst/>
          </a:prstGeom>
          <a:noFill/>
          <a:ln w="9525">
            <a:noFill/>
            <a:miter lim="800000"/>
            <a:headEnd/>
            <a:tailEnd/>
          </a:ln>
        </p:spPr>
      </p:pic>
      <p:cxnSp>
        <p:nvCxnSpPr>
          <p:cNvPr id="11" name="Straight Connector 10"/>
          <p:cNvCxnSpPr/>
          <p:nvPr/>
        </p:nvCxnSpPr>
        <p:spPr>
          <a:xfrm>
            <a:off x="20574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13708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30728" name="Picture 7" descr="Blue_Morpho_Butterfly_Wings_by_Enchantedgal_Stock.jpg"/>
          <p:cNvPicPr>
            <a:picLocks noChangeAspect="1"/>
          </p:cNvPicPr>
          <p:nvPr/>
        </p:nvPicPr>
        <p:blipFill>
          <a:blip r:embed="rId4"/>
          <a:srcRect/>
          <a:stretch>
            <a:fillRect/>
          </a:stretch>
        </p:blipFill>
        <p:spPr bwMode="auto">
          <a:xfrm rot="1953030">
            <a:off x="7318375" y="5400675"/>
            <a:ext cx="674688" cy="490538"/>
          </a:xfrm>
          <a:prstGeom prst="rect">
            <a:avLst/>
          </a:prstGeom>
          <a:noFill/>
          <a:ln w="9525">
            <a:noFill/>
            <a:miter lim="800000"/>
            <a:headEnd/>
            <a:tailEnd/>
          </a:ln>
        </p:spPr>
      </p:pic>
      <p:pic>
        <p:nvPicPr>
          <p:cNvPr id="30729" name="Picture 9" descr="Blue_Morpho_Butterfly_Wings_by_Enchantedgal_Stock.jpg"/>
          <p:cNvPicPr>
            <a:picLocks noChangeAspect="1"/>
          </p:cNvPicPr>
          <p:nvPr/>
        </p:nvPicPr>
        <p:blipFill>
          <a:blip r:embed="rId4"/>
          <a:srcRect/>
          <a:stretch>
            <a:fillRect/>
          </a:stretch>
        </p:blipFill>
        <p:spPr bwMode="auto">
          <a:xfrm rot="-3250093">
            <a:off x="6019006" y="5461794"/>
            <a:ext cx="674688" cy="48895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9166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1" name="Title 1"/>
          <p:cNvSpPr>
            <a:spLocks noGrp="1"/>
          </p:cNvSpPr>
          <p:nvPr>
            <p:ph type="title"/>
          </p:nvPr>
        </p:nvSpPr>
        <p:spPr>
          <a:xfrm>
            <a:off x="457200" y="228600"/>
            <a:ext cx="5715000" cy="1143000"/>
          </a:xfrm>
        </p:spPr>
        <p:txBody>
          <a:bodyPr/>
          <a:lstStyle/>
          <a:p>
            <a:pPr eaLnBrk="1" hangingPunct="1"/>
            <a:r>
              <a:rPr lang="en-US" smtClean="0">
                <a:latin typeface="ChalkDust" charset="0"/>
              </a:rPr>
              <a:t>Social Studies</a:t>
            </a:r>
          </a:p>
        </p:txBody>
      </p:sp>
      <p:sp>
        <p:nvSpPr>
          <p:cNvPr id="32772" name="Content Placeholder 2"/>
          <p:cNvSpPr>
            <a:spLocks noGrp="1"/>
          </p:cNvSpPr>
          <p:nvPr>
            <p:ph idx="1"/>
          </p:nvPr>
        </p:nvSpPr>
        <p:spPr>
          <a:xfrm>
            <a:off x="381000" y="1524000"/>
            <a:ext cx="6858000" cy="3352800"/>
          </a:xfrm>
        </p:spPr>
        <p:txBody>
          <a:bodyPr/>
          <a:lstStyle/>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1 Comparing Communities</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2 People and the Environment</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3 Let’s Go Shopping</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Quarter 4 Citizens in </a:t>
            </a:r>
            <a:r>
              <a:rPr lang="en-US" sz="2800" smtClean="0">
                <a:latin typeface="ChalkDust" charset="0"/>
              </a:rPr>
              <a:t>a Community </a:t>
            </a:r>
            <a:endParaRPr lang="en-US" sz="2800" dirty="0">
              <a:latin typeface="ChalkDust" charset="0"/>
            </a:endParaRPr>
          </a:p>
          <a:p>
            <a:pPr eaLnBrk="1" hangingPunct="1">
              <a:buFont typeface="Arial" charset="0"/>
              <a:buNone/>
            </a:pPr>
            <a:endParaRPr lang="en-US" dirty="0"/>
          </a:p>
        </p:txBody>
      </p:sp>
      <p:pic>
        <p:nvPicPr>
          <p:cNvPr id="32773" name="Picture 8" descr="Apple Background 2.jpg"/>
          <p:cNvPicPr>
            <a:picLocks/>
          </p:cNvPicPr>
          <p:nvPr/>
        </p:nvPicPr>
        <p:blipFill>
          <a:blip r:embed="rId3"/>
          <a:srcRect/>
          <a:stretch>
            <a:fillRect/>
          </a:stretch>
        </p:blipFill>
        <p:spPr bwMode="auto">
          <a:xfrm>
            <a:off x="7069138" y="-19050"/>
            <a:ext cx="2074862" cy="6877050"/>
          </a:xfrm>
          <a:prstGeom prst="rect">
            <a:avLst/>
          </a:prstGeom>
          <a:noFill/>
          <a:ln w="9525">
            <a:noFill/>
            <a:miter lim="800000"/>
            <a:headEnd/>
            <a:tailEnd/>
          </a:ln>
        </p:spPr>
      </p:pic>
      <p:cxnSp>
        <p:nvCxnSpPr>
          <p:cNvPr id="11" name="Straight Connector 10"/>
          <p:cNvCxnSpPr/>
          <p:nvPr/>
        </p:nvCxnSpPr>
        <p:spPr>
          <a:xfrm>
            <a:off x="4572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36583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32776" name="Picture 7"/>
          <p:cNvPicPr>
            <a:picLocks noChangeAspect="1"/>
          </p:cNvPicPr>
          <p:nvPr/>
        </p:nvPicPr>
        <p:blipFill>
          <a:blip r:embed="rId4"/>
          <a:srcRect/>
          <a:stretch>
            <a:fillRect/>
          </a:stretch>
        </p:blipFill>
        <p:spPr bwMode="auto">
          <a:xfrm>
            <a:off x="2438400" y="5105400"/>
            <a:ext cx="2306638" cy="156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1" name="Title 1"/>
          <p:cNvSpPr>
            <a:spLocks noGrp="1"/>
          </p:cNvSpPr>
          <p:nvPr>
            <p:ph type="title"/>
          </p:nvPr>
        </p:nvSpPr>
        <p:spPr>
          <a:xfrm>
            <a:off x="457200" y="228600"/>
            <a:ext cx="5715000" cy="1143000"/>
          </a:xfrm>
        </p:spPr>
        <p:txBody>
          <a:bodyPr/>
          <a:lstStyle/>
          <a:p>
            <a:pPr eaLnBrk="1" hangingPunct="1"/>
            <a:r>
              <a:rPr lang="en-US" dirty="0" smtClean="0">
                <a:latin typeface="ChalkDust" charset="0"/>
              </a:rPr>
              <a:t>HCPSS Connect</a:t>
            </a:r>
          </a:p>
        </p:txBody>
      </p:sp>
      <p:sp>
        <p:nvSpPr>
          <p:cNvPr id="32772" name="Content Placeholder 2"/>
          <p:cNvSpPr>
            <a:spLocks noGrp="1"/>
          </p:cNvSpPr>
          <p:nvPr>
            <p:ph idx="1"/>
          </p:nvPr>
        </p:nvSpPr>
        <p:spPr>
          <a:xfrm>
            <a:off x="381000" y="1524000"/>
            <a:ext cx="6858000" cy="3352800"/>
          </a:xfrm>
        </p:spPr>
        <p:txBody>
          <a:bodyPr/>
          <a:lstStyle/>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Please go online and fill out emergency forms online.</a:t>
            </a:r>
          </a:p>
          <a:p>
            <a:pPr eaLnBrk="1" hangingPunct="1">
              <a:lnSpc>
                <a:spcPct val="150000"/>
              </a:lnSpc>
              <a:spcBef>
                <a:spcPct val="0"/>
              </a:spcBef>
              <a:buClr>
                <a:srgbClr val="3366FF"/>
              </a:buClr>
              <a:buSzPct val="75000"/>
              <a:buFont typeface="Wingdings" charset="2"/>
              <a:buChar char="ü"/>
            </a:pPr>
            <a:r>
              <a:rPr lang="en-US" sz="2800" dirty="0" smtClean="0">
                <a:latin typeface="ChalkDust" charset="0"/>
              </a:rPr>
              <a:t>We would like 100% completion as soon as possible.</a:t>
            </a:r>
          </a:p>
          <a:p>
            <a:pPr eaLnBrk="1" hangingPunct="1">
              <a:buFont typeface="Arial" charset="0"/>
              <a:buNone/>
            </a:pPr>
            <a:endParaRPr lang="en-US" dirty="0"/>
          </a:p>
        </p:txBody>
      </p:sp>
      <p:pic>
        <p:nvPicPr>
          <p:cNvPr id="32773" name="Picture 8" descr="Apple Background 2.jpg"/>
          <p:cNvPicPr>
            <a:picLocks/>
          </p:cNvPicPr>
          <p:nvPr/>
        </p:nvPicPr>
        <p:blipFill>
          <a:blip r:embed="rId3"/>
          <a:srcRect/>
          <a:stretch>
            <a:fillRect/>
          </a:stretch>
        </p:blipFill>
        <p:spPr bwMode="auto">
          <a:xfrm>
            <a:off x="7069138" y="-19050"/>
            <a:ext cx="2074862" cy="6877050"/>
          </a:xfrm>
          <a:prstGeom prst="rect">
            <a:avLst/>
          </a:prstGeom>
          <a:noFill/>
          <a:ln w="9525">
            <a:noFill/>
            <a:miter lim="800000"/>
            <a:headEnd/>
            <a:tailEnd/>
          </a:ln>
        </p:spPr>
      </p:pic>
      <p:cxnSp>
        <p:nvCxnSpPr>
          <p:cNvPr id="11" name="Straight Connector 10"/>
          <p:cNvCxnSpPr/>
          <p:nvPr/>
        </p:nvCxnSpPr>
        <p:spPr>
          <a:xfrm>
            <a:off x="4572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36583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5984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halkDust"/>
            </a:endParaRPr>
          </a:p>
        </p:txBody>
      </p:sp>
      <p:sp>
        <p:nvSpPr>
          <p:cNvPr id="36867" name="Title 19"/>
          <p:cNvSpPr>
            <a:spLocks noGrp="1"/>
          </p:cNvSpPr>
          <p:nvPr>
            <p:ph type="title"/>
          </p:nvPr>
        </p:nvSpPr>
        <p:spPr>
          <a:xfrm>
            <a:off x="914400" y="152400"/>
            <a:ext cx="8229600" cy="1143000"/>
          </a:xfrm>
        </p:spPr>
        <p:txBody>
          <a:bodyPr/>
          <a:lstStyle/>
          <a:p>
            <a:pPr eaLnBrk="1" hangingPunct="1"/>
            <a:r>
              <a:rPr lang="en-US" b="1" i="1" dirty="0" smtClean="0">
                <a:latin typeface="ChalkDust" charset="0"/>
              </a:rPr>
              <a:t>Proposed</a:t>
            </a:r>
            <a:r>
              <a:rPr lang="en-US" dirty="0" smtClean="0">
                <a:latin typeface="ChalkDust" charset="0"/>
              </a:rPr>
              <a:t> Field Trip Dates</a:t>
            </a:r>
            <a:br>
              <a:rPr lang="en-US" dirty="0" smtClean="0">
                <a:latin typeface="ChalkDust" charset="0"/>
              </a:rPr>
            </a:br>
            <a:r>
              <a:rPr lang="en-US" dirty="0" smtClean="0">
                <a:latin typeface="ChalkDust" charset="0"/>
              </a:rPr>
              <a:t>and Information</a:t>
            </a:r>
            <a:endParaRPr lang="en-US" dirty="0">
              <a:latin typeface="ChalkDust" charset="0"/>
            </a:endParaRPr>
          </a:p>
        </p:txBody>
      </p:sp>
      <p:sp>
        <p:nvSpPr>
          <p:cNvPr id="36868" name="Rectangle 3"/>
          <p:cNvSpPr txBox="1">
            <a:spLocks noChangeArrowheads="1"/>
          </p:cNvSpPr>
          <p:nvPr/>
        </p:nvSpPr>
        <p:spPr bwMode="auto">
          <a:xfrm>
            <a:off x="838200" y="3124200"/>
            <a:ext cx="6629400" cy="2057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pPr>
            <a:endParaRPr lang="en-US" sz="2100">
              <a:latin typeface="ChalkDust" charset="0"/>
            </a:endParaRPr>
          </a:p>
          <a:p>
            <a:pPr marL="342900" indent="-342900">
              <a:lnSpc>
                <a:spcPct val="80000"/>
              </a:lnSpc>
              <a:spcBef>
                <a:spcPct val="20000"/>
              </a:spcBef>
              <a:buFont typeface="Wingdings" charset="2"/>
              <a:buChar char="ü"/>
            </a:pPr>
            <a:endParaRPr lang="en-US" sz="2400">
              <a:latin typeface="Calibri" charset="0"/>
            </a:endParaRPr>
          </a:p>
        </p:txBody>
      </p:sp>
      <p:sp>
        <p:nvSpPr>
          <p:cNvPr id="36869" name="Rectangle 3"/>
          <p:cNvSpPr txBox="1">
            <a:spLocks noChangeArrowheads="1"/>
          </p:cNvSpPr>
          <p:nvPr/>
        </p:nvSpPr>
        <p:spPr bwMode="auto">
          <a:xfrm>
            <a:off x="1676400" y="1600200"/>
            <a:ext cx="6553200" cy="4876800"/>
          </a:xfrm>
          <a:prstGeom prst="rect">
            <a:avLst/>
          </a:prstGeom>
          <a:noFill/>
          <a:ln w="9525">
            <a:noFill/>
            <a:miter lim="800000"/>
            <a:headEnd/>
            <a:tailEnd/>
          </a:ln>
        </p:spPr>
        <p:txBody>
          <a:bodyPr>
            <a:prstTxWarp prst="textNoShape">
              <a:avLst/>
            </a:prstTxWarp>
          </a:bodyPr>
          <a:lstStyle/>
          <a:p>
            <a:pPr marL="342900" indent="-342900">
              <a:lnSpc>
                <a:spcPct val="60000"/>
              </a:lnSpc>
              <a:spcBef>
                <a:spcPct val="20000"/>
              </a:spcBef>
              <a:buClr>
                <a:srgbClr val="00B0F0"/>
              </a:buClr>
              <a:buSzPct val="75000"/>
            </a:pPr>
            <a:endParaRPr lang="en-US" sz="2400" baseline="30000" dirty="0" smtClean="0">
              <a:latin typeface="ChalkDust" charset="0"/>
            </a:endParaRPr>
          </a:p>
          <a:p>
            <a:pPr>
              <a:lnSpc>
                <a:spcPct val="60000"/>
              </a:lnSpc>
              <a:spcBef>
                <a:spcPct val="20000"/>
              </a:spcBef>
              <a:buClr>
                <a:srgbClr val="00B0F0"/>
              </a:buClr>
              <a:buSzPct val="75000"/>
            </a:pPr>
            <a:endParaRPr lang="en-US" sz="2400" dirty="0">
              <a:latin typeface="ChalkDust" charset="0"/>
            </a:endParaRPr>
          </a:p>
          <a:p>
            <a:pPr marL="342900" indent="-342900">
              <a:lnSpc>
                <a:spcPct val="60000"/>
              </a:lnSpc>
              <a:spcBef>
                <a:spcPct val="20000"/>
              </a:spcBef>
              <a:buClr>
                <a:srgbClr val="00B0F0"/>
              </a:buClr>
              <a:buSzPct val="75000"/>
              <a:buFont typeface="Wingdings" charset="2"/>
              <a:buChar char="ü"/>
            </a:pPr>
            <a:r>
              <a:rPr lang="en-US" sz="2400" dirty="0" smtClean="0">
                <a:latin typeface="ChalkDust" charset="0"/>
              </a:rPr>
              <a:t>Quarterly Book Reports – (TBD)</a:t>
            </a:r>
          </a:p>
          <a:p>
            <a:pPr>
              <a:lnSpc>
                <a:spcPct val="60000"/>
              </a:lnSpc>
              <a:spcBef>
                <a:spcPct val="20000"/>
              </a:spcBef>
              <a:buClr>
                <a:srgbClr val="00B0F0"/>
              </a:buClr>
              <a:buSzPct val="75000"/>
            </a:pPr>
            <a:endParaRPr lang="en-US" sz="2400" dirty="0" smtClean="0">
              <a:latin typeface="ChalkDust" charset="0"/>
            </a:endParaRPr>
          </a:p>
          <a:p>
            <a:pPr marL="342900" indent="-342900">
              <a:lnSpc>
                <a:spcPct val="60000"/>
              </a:lnSpc>
              <a:spcBef>
                <a:spcPct val="20000"/>
              </a:spcBef>
              <a:buClr>
                <a:srgbClr val="00B0F0"/>
              </a:buClr>
              <a:buSzPct val="75000"/>
              <a:buFont typeface="Wingdings" charset="2"/>
              <a:buChar char="ü"/>
            </a:pPr>
            <a:r>
              <a:rPr lang="en-US" sz="2400" dirty="0" smtClean="0">
                <a:latin typeface="ChalkDust" charset="0"/>
              </a:rPr>
              <a:t>H.C</a:t>
            </a:r>
            <a:r>
              <a:rPr lang="en-US" sz="2400" dirty="0">
                <a:latin typeface="ChalkDust" charset="0"/>
              </a:rPr>
              <a:t>. Fire Safety House Visit –</a:t>
            </a:r>
            <a:r>
              <a:rPr lang="en-US" sz="2400" dirty="0" smtClean="0">
                <a:latin typeface="ChalkDust" charset="0"/>
              </a:rPr>
              <a:t> (TBD)</a:t>
            </a:r>
          </a:p>
          <a:p>
            <a:pPr>
              <a:lnSpc>
                <a:spcPct val="60000"/>
              </a:lnSpc>
              <a:spcBef>
                <a:spcPct val="20000"/>
              </a:spcBef>
              <a:buClr>
                <a:srgbClr val="00B0F0"/>
              </a:buClr>
              <a:buSzPct val="75000"/>
            </a:pPr>
            <a:endParaRPr lang="en-US" sz="2400" dirty="0" smtClean="0">
              <a:latin typeface="ChalkDust" charset="0"/>
            </a:endParaRPr>
          </a:p>
          <a:p>
            <a:pPr marL="342900" indent="-342900">
              <a:lnSpc>
                <a:spcPct val="60000"/>
              </a:lnSpc>
              <a:spcBef>
                <a:spcPct val="20000"/>
              </a:spcBef>
              <a:buClr>
                <a:srgbClr val="00B0F0"/>
              </a:buClr>
              <a:buSzPct val="75000"/>
              <a:buFont typeface="Wingdings" charset="2"/>
              <a:buChar char="ü"/>
            </a:pPr>
            <a:r>
              <a:rPr lang="en-US" sz="2400" dirty="0" smtClean="0">
                <a:latin typeface="ChalkDust" charset="0"/>
              </a:rPr>
              <a:t>Fairy Tale Ball – December (TBD) </a:t>
            </a:r>
          </a:p>
          <a:p>
            <a:pPr marL="342900" indent="-342900">
              <a:lnSpc>
                <a:spcPct val="60000"/>
              </a:lnSpc>
              <a:spcBef>
                <a:spcPct val="20000"/>
              </a:spcBef>
              <a:buClr>
                <a:srgbClr val="00B0F0"/>
              </a:buClr>
              <a:buSzPct val="75000"/>
            </a:pPr>
            <a:endParaRPr lang="en-US" sz="2400" dirty="0" smtClean="0">
              <a:latin typeface="ChalkDust" charset="0"/>
            </a:endParaRPr>
          </a:p>
          <a:p>
            <a:pPr marL="342900" indent="-342900">
              <a:lnSpc>
                <a:spcPct val="60000"/>
              </a:lnSpc>
              <a:spcBef>
                <a:spcPct val="20000"/>
              </a:spcBef>
              <a:buClr>
                <a:srgbClr val="00B0F0"/>
              </a:buClr>
              <a:buSzPct val="75000"/>
              <a:buFont typeface="Wingdings" charset="2"/>
              <a:buChar char="ü"/>
            </a:pPr>
            <a:r>
              <a:rPr lang="en-US" sz="2400" dirty="0">
                <a:latin typeface="ChalkDust" charset="0"/>
              </a:rPr>
              <a:t>Dentist Visit </a:t>
            </a:r>
            <a:r>
              <a:rPr lang="en-US" sz="2400" dirty="0" smtClean="0">
                <a:latin typeface="ChalkDust" charset="0"/>
              </a:rPr>
              <a:t>– February </a:t>
            </a:r>
            <a:r>
              <a:rPr lang="en-US" sz="2400" dirty="0">
                <a:latin typeface="ChalkDust" charset="0"/>
              </a:rPr>
              <a:t>(TBD</a:t>
            </a:r>
            <a:r>
              <a:rPr lang="en-US" sz="2400" dirty="0" smtClean="0">
                <a:latin typeface="ChalkDust" charset="0"/>
              </a:rPr>
              <a:t>)</a:t>
            </a:r>
          </a:p>
          <a:p>
            <a:pPr marL="342900" indent="-342900">
              <a:lnSpc>
                <a:spcPct val="60000"/>
              </a:lnSpc>
              <a:spcBef>
                <a:spcPct val="20000"/>
              </a:spcBef>
              <a:buClr>
                <a:srgbClr val="00B0F0"/>
              </a:buClr>
              <a:buSzPct val="75000"/>
              <a:buFont typeface="Wingdings" charset="2"/>
              <a:buChar char="ü"/>
            </a:pPr>
            <a:endParaRPr lang="en-US" sz="2400" dirty="0">
              <a:latin typeface="ChalkDust" charset="0"/>
            </a:endParaRPr>
          </a:p>
          <a:p>
            <a:pPr marL="342900" indent="-342900">
              <a:lnSpc>
                <a:spcPct val="60000"/>
              </a:lnSpc>
              <a:spcBef>
                <a:spcPct val="20000"/>
              </a:spcBef>
              <a:buClr>
                <a:srgbClr val="00B0F0"/>
              </a:buClr>
              <a:buSzPct val="75000"/>
              <a:buFont typeface="Wingdings" charset="2"/>
              <a:buChar char="ü"/>
            </a:pPr>
            <a:r>
              <a:rPr lang="en-US" sz="2400" dirty="0" smtClean="0">
                <a:latin typeface="ChalkDust" charset="0"/>
              </a:rPr>
              <a:t>National Building Museum – (TBD)</a:t>
            </a:r>
          </a:p>
          <a:p>
            <a:pPr marL="342900" indent="-342900">
              <a:lnSpc>
                <a:spcPct val="60000"/>
              </a:lnSpc>
              <a:spcBef>
                <a:spcPct val="20000"/>
              </a:spcBef>
              <a:buClr>
                <a:srgbClr val="00B0F0"/>
              </a:buClr>
              <a:buSzPct val="75000"/>
            </a:pPr>
            <a:endParaRPr lang="en-US" sz="2400" dirty="0" smtClean="0">
              <a:latin typeface="ChalkDust" charset="0"/>
            </a:endParaRPr>
          </a:p>
          <a:p>
            <a:pPr marL="342900" indent="-342900">
              <a:lnSpc>
                <a:spcPct val="60000"/>
              </a:lnSpc>
              <a:spcBef>
                <a:spcPct val="20000"/>
              </a:spcBef>
              <a:buClr>
                <a:srgbClr val="00B0F0"/>
              </a:buClr>
              <a:buSzPct val="75000"/>
              <a:buFont typeface="Wingdings" charset="2"/>
              <a:buChar char="ü"/>
            </a:pPr>
            <a:r>
              <a:rPr lang="en-US" sz="2400" dirty="0" smtClean="0">
                <a:latin typeface="ChalkDust" charset="0"/>
              </a:rPr>
              <a:t>Brookside </a:t>
            </a:r>
            <a:r>
              <a:rPr lang="en-US" sz="2400" dirty="0">
                <a:latin typeface="ChalkDust" charset="0"/>
              </a:rPr>
              <a:t>Gardens </a:t>
            </a:r>
            <a:r>
              <a:rPr lang="en-US" sz="2400" dirty="0" smtClean="0">
                <a:latin typeface="ChalkDust" charset="0"/>
              </a:rPr>
              <a:t>– (TBD)</a:t>
            </a:r>
          </a:p>
          <a:p>
            <a:pPr>
              <a:lnSpc>
                <a:spcPct val="60000"/>
              </a:lnSpc>
              <a:spcBef>
                <a:spcPct val="20000"/>
              </a:spcBef>
              <a:buClr>
                <a:srgbClr val="00B0F0"/>
              </a:buClr>
              <a:buSzPct val="75000"/>
            </a:pPr>
            <a:endParaRPr lang="en-US" sz="2400" dirty="0">
              <a:latin typeface="ChalkDust" charset="0"/>
            </a:endParaRPr>
          </a:p>
          <a:p>
            <a:pPr>
              <a:lnSpc>
                <a:spcPct val="60000"/>
              </a:lnSpc>
              <a:spcBef>
                <a:spcPct val="20000"/>
              </a:spcBef>
              <a:buClr>
                <a:srgbClr val="00B0F0"/>
              </a:buClr>
              <a:buSzPct val="75000"/>
            </a:pPr>
            <a:r>
              <a:rPr lang="en-US" sz="2400" dirty="0" smtClean="0">
                <a:latin typeface="ChalkDust" charset="0"/>
              </a:rPr>
              <a:t>**Families can now pay online! More </a:t>
            </a:r>
            <a:endParaRPr lang="en-US" sz="2400" dirty="0">
              <a:latin typeface="ChalkDust" charset="0"/>
            </a:endParaRPr>
          </a:p>
          <a:p>
            <a:pPr>
              <a:lnSpc>
                <a:spcPct val="60000"/>
              </a:lnSpc>
              <a:spcBef>
                <a:spcPct val="20000"/>
              </a:spcBef>
              <a:buClr>
                <a:srgbClr val="00B0F0"/>
              </a:buClr>
              <a:buSzPct val="75000"/>
            </a:pPr>
            <a:r>
              <a:rPr lang="en-US" sz="2400" dirty="0">
                <a:latin typeface="ChalkDust" charset="0"/>
              </a:rPr>
              <a:t>i</a:t>
            </a:r>
            <a:r>
              <a:rPr lang="en-US" sz="2400" dirty="0" smtClean="0">
                <a:latin typeface="ChalkDust" charset="0"/>
              </a:rPr>
              <a:t>nformation to follow!</a:t>
            </a:r>
          </a:p>
          <a:p>
            <a:pPr marL="342900" indent="-342900">
              <a:lnSpc>
                <a:spcPct val="60000"/>
              </a:lnSpc>
              <a:spcBef>
                <a:spcPct val="20000"/>
              </a:spcBef>
              <a:buClr>
                <a:srgbClr val="00B0F0"/>
              </a:buClr>
              <a:buSzPct val="75000"/>
              <a:buFont typeface="Wingdings" charset="2"/>
              <a:buChar char="ü"/>
            </a:pPr>
            <a:endParaRPr lang="en-US" sz="2400" dirty="0">
              <a:latin typeface="ChalkDust" charset="0"/>
            </a:endParaRPr>
          </a:p>
          <a:p>
            <a:pPr>
              <a:lnSpc>
                <a:spcPct val="60000"/>
              </a:lnSpc>
              <a:spcBef>
                <a:spcPct val="20000"/>
              </a:spcBef>
              <a:buClr>
                <a:srgbClr val="00B0F0"/>
              </a:buClr>
              <a:buSzPct val="75000"/>
            </a:pPr>
            <a:endParaRPr lang="en-US" sz="2400" dirty="0">
              <a:latin typeface="ChalkDust" charset="0"/>
            </a:endParaRPr>
          </a:p>
          <a:p>
            <a:pPr marL="342900" indent="-342900">
              <a:lnSpc>
                <a:spcPct val="60000"/>
              </a:lnSpc>
              <a:spcBef>
                <a:spcPct val="20000"/>
              </a:spcBef>
            </a:pPr>
            <a:endParaRPr lang="en-US" sz="500" dirty="0">
              <a:latin typeface="Calibri" charset="0"/>
            </a:endParaRPr>
          </a:p>
          <a:p>
            <a:pPr marL="342900" indent="-342900">
              <a:lnSpc>
                <a:spcPct val="60000"/>
              </a:lnSpc>
              <a:spcBef>
                <a:spcPct val="20000"/>
              </a:spcBef>
              <a:buFont typeface="Arial" charset="0"/>
              <a:buChar char="•"/>
            </a:pPr>
            <a:endParaRPr lang="en-US" sz="600" dirty="0">
              <a:latin typeface="Calibri" charset="0"/>
            </a:endParaRPr>
          </a:p>
        </p:txBody>
      </p:sp>
      <p:pic>
        <p:nvPicPr>
          <p:cNvPr id="36870" name="Picture 2" descr="C:\Users\Robert\AppData\Local\Microsoft\Windows\Temporary Internet Files\Content.IE5\64XS74IJ\MC900156753[1].wmf"/>
          <p:cNvPicPr>
            <a:picLocks noChangeAspect="1" noChangeArrowheads="1"/>
          </p:cNvPicPr>
          <p:nvPr/>
        </p:nvPicPr>
        <p:blipFill>
          <a:blip r:embed="rId3"/>
          <a:srcRect/>
          <a:stretch>
            <a:fillRect/>
          </a:stretch>
        </p:blipFill>
        <p:spPr bwMode="auto">
          <a:xfrm>
            <a:off x="7162800" y="5181600"/>
            <a:ext cx="1812925" cy="1374775"/>
          </a:xfrm>
          <a:prstGeom prst="rect">
            <a:avLst/>
          </a:prstGeom>
          <a:noFill/>
          <a:ln w="9525">
            <a:noFill/>
            <a:miter lim="800000"/>
            <a:headEnd/>
            <a:tailEnd/>
          </a:ln>
        </p:spPr>
      </p:pic>
      <p:pic>
        <p:nvPicPr>
          <p:cNvPr id="36871" name="Picture 9" descr="Apple Background 3.jpg"/>
          <p:cNvPicPr>
            <a:picLocks noChangeAspect="1"/>
          </p:cNvPicPr>
          <p:nvPr/>
        </p:nvPicPr>
        <p:blipFill>
          <a:blip r:embed="rId4"/>
          <a:srcRect/>
          <a:stretch>
            <a:fillRect/>
          </a:stretch>
        </p:blipFill>
        <p:spPr bwMode="auto">
          <a:xfrm>
            <a:off x="0" y="0"/>
            <a:ext cx="1536700" cy="1238250"/>
          </a:xfrm>
          <a:prstGeom prst="rect">
            <a:avLst/>
          </a:prstGeom>
          <a:noFill/>
          <a:ln w="9525">
            <a:noFill/>
            <a:miter lim="800000"/>
            <a:headEnd/>
            <a:tailEnd/>
          </a:ln>
        </p:spPr>
      </p:pic>
      <p:cxnSp>
        <p:nvCxnSpPr>
          <p:cNvPr id="11" name="Straight Connector 10"/>
          <p:cNvCxnSpPr/>
          <p:nvPr/>
        </p:nvCxnSpPr>
        <p:spPr>
          <a:xfrm>
            <a:off x="0" y="1371600"/>
            <a:ext cx="8915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19042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79" name="Title 19"/>
          <p:cNvSpPr>
            <a:spLocks noGrp="1"/>
          </p:cNvSpPr>
          <p:nvPr>
            <p:ph type="title"/>
          </p:nvPr>
        </p:nvSpPr>
        <p:spPr>
          <a:xfrm>
            <a:off x="0" y="228600"/>
            <a:ext cx="7772400" cy="1143000"/>
          </a:xfrm>
        </p:spPr>
        <p:txBody>
          <a:bodyPr/>
          <a:lstStyle/>
          <a:p>
            <a:pPr eaLnBrk="1" hangingPunct="1"/>
            <a:r>
              <a:rPr lang="en-US">
                <a:latin typeface="ChalkDust" charset="0"/>
              </a:rPr>
              <a:t>SJLES Behavior Expectations</a:t>
            </a:r>
          </a:p>
        </p:txBody>
      </p:sp>
      <p:sp>
        <p:nvSpPr>
          <p:cNvPr id="24580" name="Rectangle 3"/>
          <p:cNvSpPr txBox="1">
            <a:spLocks noChangeArrowheads="1"/>
          </p:cNvSpPr>
          <p:nvPr/>
        </p:nvSpPr>
        <p:spPr bwMode="auto">
          <a:xfrm>
            <a:off x="609600" y="1600200"/>
            <a:ext cx="7162800" cy="1447800"/>
          </a:xfrm>
          <a:prstGeom prst="rect">
            <a:avLst/>
          </a:prstGeom>
          <a:noFill/>
          <a:ln w="9525">
            <a:noFill/>
            <a:miter lim="800000"/>
            <a:headEnd/>
            <a:tailEnd/>
          </a:ln>
        </p:spPr>
        <p:txBody>
          <a:bodyPr>
            <a:prstTxWarp prst="textNoShape">
              <a:avLst/>
            </a:prstTxWarp>
          </a:bodyPr>
          <a:lstStyle/>
          <a:p>
            <a:pPr marL="342900" indent="-342900">
              <a:lnSpc>
                <a:spcPct val="60000"/>
              </a:lnSpc>
              <a:spcBef>
                <a:spcPct val="20000"/>
              </a:spcBef>
            </a:pPr>
            <a:r>
              <a:rPr lang="en-US" sz="2800">
                <a:latin typeface="ChalkDust" charset="0"/>
              </a:rPr>
              <a:t>SJLES has three school wide behavior</a:t>
            </a:r>
          </a:p>
          <a:p>
            <a:pPr marL="342900" indent="-342900">
              <a:lnSpc>
                <a:spcPct val="60000"/>
              </a:lnSpc>
              <a:spcBef>
                <a:spcPct val="20000"/>
              </a:spcBef>
            </a:pPr>
            <a:r>
              <a:rPr lang="en-US" sz="2800">
                <a:latin typeface="ChalkDust" charset="0"/>
              </a:rPr>
              <a:t>expectations that are reinforced daily in</a:t>
            </a:r>
          </a:p>
          <a:p>
            <a:pPr marL="342900" indent="-342900">
              <a:lnSpc>
                <a:spcPct val="60000"/>
              </a:lnSpc>
              <a:spcBef>
                <a:spcPct val="20000"/>
              </a:spcBef>
            </a:pPr>
            <a:r>
              <a:rPr lang="en-US" sz="2800">
                <a:latin typeface="ChalkDust" charset="0"/>
              </a:rPr>
              <a:t>all areas of the school:</a:t>
            </a:r>
          </a:p>
          <a:p>
            <a:pPr marL="342900" indent="-342900">
              <a:lnSpc>
                <a:spcPct val="60000"/>
              </a:lnSpc>
              <a:spcBef>
                <a:spcPct val="20000"/>
              </a:spcBef>
            </a:pPr>
            <a:endParaRPr lang="en-US" sz="1600">
              <a:latin typeface="ChalkDust" charset="0"/>
            </a:endParaRPr>
          </a:p>
          <a:p>
            <a:pPr marL="342900" indent="-342900">
              <a:lnSpc>
                <a:spcPct val="60000"/>
              </a:lnSpc>
              <a:spcBef>
                <a:spcPct val="20000"/>
              </a:spcBef>
              <a:buFont typeface="Arial" charset="0"/>
              <a:buChar char="•"/>
            </a:pPr>
            <a:endParaRPr lang="en-US" sz="1600">
              <a:latin typeface="Calibri" charset="0"/>
            </a:endParaRPr>
          </a:p>
        </p:txBody>
      </p:sp>
      <p:sp>
        <p:nvSpPr>
          <p:cNvPr id="26" name="Rounded Rectangle 25"/>
          <p:cNvSpPr/>
          <p:nvPr/>
        </p:nvSpPr>
        <p:spPr>
          <a:xfrm>
            <a:off x="304800" y="2971800"/>
            <a:ext cx="7315200" cy="3505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3"/>
          <p:cNvSpPr txBox="1">
            <a:spLocks noChangeArrowheads="1"/>
          </p:cNvSpPr>
          <p:nvPr/>
        </p:nvSpPr>
        <p:spPr>
          <a:xfrm>
            <a:off x="762000" y="3352800"/>
            <a:ext cx="6629400" cy="2514600"/>
          </a:xfrm>
          <a:prstGeom prst="rect">
            <a:avLst/>
          </a:prstGeom>
        </p:spPr>
        <p:txBody>
          <a:bodyPr>
            <a:prstTxWarp prst="textNoShape">
              <a:avLst/>
            </a:prstTxWarp>
            <a:normAutofit lnSpcReduction="10000"/>
          </a:bodyPr>
          <a:lstStyle/>
          <a:p>
            <a:pPr marL="342900" indent="-342900">
              <a:lnSpc>
                <a:spcPct val="60000"/>
              </a:lnSpc>
              <a:spcBef>
                <a:spcPct val="20000"/>
              </a:spcBef>
              <a:defRPr/>
            </a:pPr>
            <a:endParaRPr lang="en-US" sz="500" dirty="0">
              <a:latin typeface="ChalkDust" charset="0"/>
            </a:endParaRPr>
          </a:p>
          <a:p>
            <a:pPr marL="1143000" lvl="2" indent="-228600">
              <a:lnSpc>
                <a:spcPct val="60000"/>
              </a:lnSpc>
              <a:spcBef>
                <a:spcPct val="20000"/>
              </a:spcBef>
              <a:buClr>
                <a:srgbClr val="0070C0"/>
              </a:buClr>
              <a:buSzPct val="75000"/>
              <a:buFont typeface="Wingdings" charset="2"/>
              <a:buChar char="ü"/>
              <a:defRPr/>
            </a:pPr>
            <a:r>
              <a:rPr lang="en-US" sz="4000" dirty="0">
                <a:latin typeface="ChalkDust" charset="0"/>
              </a:rPr>
              <a:t> Be Respectful</a:t>
            </a:r>
          </a:p>
          <a:p>
            <a:pPr marL="1143000" lvl="2" indent="-228600">
              <a:lnSpc>
                <a:spcPct val="60000"/>
              </a:lnSpc>
              <a:spcBef>
                <a:spcPct val="20000"/>
              </a:spcBef>
              <a:buClr>
                <a:srgbClr val="0070C0"/>
              </a:buClr>
              <a:buSzPct val="75000"/>
              <a:buFont typeface="Wingdings" charset="2"/>
              <a:buChar char="ü"/>
              <a:defRPr/>
            </a:pPr>
            <a:endParaRPr lang="en-US" sz="4000" dirty="0">
              <a:latin typeface="ChalkDust" charset="0"/>
            </a:endParaRPr>
          </a:p>
          <a:p>
            <a:pPr marL="1143000" lvl="2" indent="-228600">
              <a:lnSpc>
                <a:spcPct val="60000"/>
              </a:lnSpc>
              <a:spcBef>
                <a:spcPct val="20000"/>
              </a:spcBef>
              <a:buClr>
                <a:srgbClr val="0070C0"/>
              </a:buClr>
              <a:buSzPct val="75000"/>
              <a:buFont typeface="Wingdings" charset="2"/>
              <a:buChar char="ü"/>
              <a:defRPr/>
            </a:pPr>
            <a:r>
              <a:rPr lang="en-US" sz="4000" dirty="0">
                <a:latin typeface="ChalkDust" charset="0"/>
              </a:rPr>
              <a:t> Be Responsible</a:t>
            </a:r>
          </a:p>
          <a:p>
            <a:pPr marL="1143000" lvl="2" indent="-228600">
              <a:lnSpc>
                <a:spcPct val="60000"/>
              </a:lnSpc>
              <a:spcBef>
                <a:spcPct val="20000"/>
              </a:spcBef>
              <a:buClr>
                <a:srgbClr val="0070C0"/>
              </a:buClr>
              <a:buSzPct val="75000"/>
              <a:buFont typeface="Wingdings" charset="2"/>
              <a:buChar char="ü"/>
              <a:defRPr/>
            </a:pPr>
            <a:endParaRPr lang="en-US" sz="4000" dirty="0">
              <a:latin typeface="ChalkDust" charset="0"/>
            </a:endParaRPr>
          </a:p>
          <a:p>
            <a:pPr marL="1143000" lvl="2" indent="-228600">
              <a:lnSpc>
                <a:spcPct val="60000"/>
              </a:lnSpc>
              <a:spcBef>
                <a:spcPct val="20000"/>
              </a:spcBef>
              <a:buClr>
                <a:srgbClr val="0070C0"/>
              </a:buClr>
              <a:buSzPct val="75000"/>
              <a:buFont typeface="Wingdings" charset="2"/>
              <a:buChar char="ü"/>
              <a:defRPr/>
            </a:pPr>
            <a:r>
              <a:rPr lang="en-US" sz="4000" dirty="0">
                <a:latin typeface="ChalkDust" charset="0"/>
              </a:rPr>
              <a:t> Be Ready to Learn</a:t>
            </a:r>
          </a:p>
          <a:p>
            <a:pPr marL="342900" indent="-342900">
              <a:lnSpc>
                <a:spcPct val="60000"/>
              </a:lnSpc>
              <a:spcBef>
                <a:spcPct val="20000"/>
              </a:spcBef>
              <a:buFont typeface="Wingdings" charset="2"/>
              <a:buChar char="ü"/>
              <a:defRPr/>
            </a:pPr>
            <a:endParaRPr lang="en-US" sz="4000" dirty="0">
              <a:latin typeface="Calibri" charset="0"/>
            </a:endParaRPr>
          </a:p>
        </p:txBody>
      </p:sp>
      <p:pic>
        <p:nvPicPr>
          <p:cNvPr id="24583" name="Picture 4"/>
          <p:cNvPicPr>
            <a:picLocks noChangeAspect="1" noChangeArrowheads="1"/>
          </p:cNvPicPr>
          <p:nvPr/>
        </p:nvPicPr>
        <p:blipFill>
          <a:blip r:embed="rId3"/>
          <a:srcRect/>
          <a:stretch>
            <a:fillRect/>
          </a:stretch>
        </p:blipFill>
        <p:spPr bwMode="auto">
          <a:xfrm>
            <a:off x="533400" y="5105400"/>
            <a:ext cx="1144588" cy="1144588"/>
          </a:xfrm>
          <a:prstGeom prst="rect">
            <a:avLst/>
          </a:prstGeom>
          <a:noFill/>
          <a:ln w="9525">
            <a:noFill/>
            <a:miter lim="800000"/>
            <a:headEnd/>
            <a:tailEnd/>
          </a:ln>
        </p:spPr>
      </p:pic>
      <p:cxnSp>
        <p:nvCxnSpPr>
          <p:cNvPr id="11" name="Straight Connector 10"/>
          <p:cNvCxnSpPr/>
          <p:nvPr/>
        </p:nvCxnSpPr>
        <p:spPr>
          <a:xfrm rot="5400000">
            <a:off x="4420394" y="3428206"/>
            <a:ext cx="6858000" cy="1588"/>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228600" y="1219200"/>
            <a:ext cx="89154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24586" name="Picture 14" descr="Apple Background 3.jpg"/>
          <p:cNvPicPr>
            <a:picLocks/>
          </p:cNvPicPr>
          <p:nvPr/>
        </p:nvPicPr>
        <p:blipFill>
          <a:blip r:embed="rId4"/>
          <a:srcRect/>
          <a:stretch>
            <a:fillRect/>
          </a:stretch>
        </p:blipFill>
        <p:spPr bwMode="auto">
          <a:xfrm>
            <a:off x="7870825" y="0"/>
            <a:ext cx="1273175" cy="1209675"/>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7969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00" y="0"/>
            <a:ext cx="92202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915" name="Title 19"/>
          <p:cNvSpPr>
            <a:spLocks noGrp="1"/>
          </p:cNvSpPr>
          <p:nvPr>
            <p:ph type="title"/>
          </p:nvPr>
        </p:nvSpPr>
        <p:spPr>
          <a:xfrm>
            <a:off x="0" y="228600"/>
            <a:ext cx="7620000" cy="1143000"/>
          </a:xfrm>
        </p:spPr>
        <p:txBody>
          <a:bodyPr/>
          <a:lstStyle/>
          <a:p>
            <a:pPr eaLnBrk="1" hangingPunct="1"/>
            <a:r>
              <a:rPr lang="en-US" sz="4800">
                <a:latin typeface="ChalkDust" charset="0"/>
              </a:rPr>
              <a:t>Volunteering</a:t>
            </a:r>
          </a:p>
        </p:txBody>
      </p:sp>
      <p:sp>
        <p:nvSpPr>
          <p:cNvPr id="38916" name="Rectangle 3"/>
          <p:cNvSpPr txBox="1">
            <a:spLocks noChangeArrowheads="1"/>
          </p:cNvSpPr>
          <p:nvPr/>
        </p:nvSpPr>
        <p:spPr bwMode="auto">
          <a:xfrm>
            <a:off x="838200" y="3124200"/>
            <a:ext cx="6629400" cy="2057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pPr>
            <a:endParaRPr lang="en-US" sz="2100">
              <a:latin typeface="ChalkDust" charset="0"/>
            </a:endParaRPr>
          </a:p>
          <a:p>
            <a:pPr marL="342900" indent="-342900">
              <a:lnSpc>
                <a:spcPct val="80000"/>
              </a:lnSpc>
              <a:spcBef>
                <a:spcPct val="20000"/>
              </a:spcBef>
              <a:buFont typeface="Wingdings" charset="2"/>
              <a:buChar char="ü"/>
            </a:pPr>
            <a:endParaRPr lang="en-US" sz="2400">
              <a:latin typeface="Calibri" charset="0"/>
            </a:endParaRPr>
          </a:p>
        </p:txBody>
      </p:sp>
      <p:sp>
        <p:nvSpPr>
          <p:cNvPr id="38917" name="Rectangle 3"/>
          <p:cNvSpPr txBox="1">
            <a:spLocks noChangeArrowheads="1"/>
          </p:cNvSpPr>
          <p:nvPr/>
        </p:nvSpPr>
        <p:spPr bwMode="auto">
          <a:xfrm>
            <a:off x="-457200" y="2133600"/>
            <a:ext cx="7848600" cy="3048000"/>
          </a:xfrm>
          <a:prstGeom prst="rect">
            <a:avLst/>
          </a:prstGeom>
          <a:noFill/>
          <a:ln w="9525">
            <a:noFill/>
            <a:miter lim="800000"/>
            <a:headEnd/>
            <a:tailEnd/>
          </a:ln>
        </p:spPr>
        <p:txBody>
          <a:bodyPr wrap="none" lIns="0">
            <a:prstTxWarp prst="textNoShape">
              <a:avLst/>
            </a:prstTxWarp>
          </a:bodyPr>
          <a:lstStyle/>
          <a:p>
            <a:pPr lvl="2"/>
            <a:endParaRPr lang="en-US" b="1">
              <a:latin typeface="Century Gothic" charset="0"/>
            </a:endParaRPr>
          </a:p>
        </p:txBody>
      </p:sp>
      <p:sp>
        <p:nvSpPr>
          <p:cNvPr id="38918" name="Rectangle 3"/>
          <p:cNvSpPr txBox="1">
            <a:spLocks noChangeArrowheads="1"/>
          </p:cNvSpPr>
          <p:nvPr/>
        </p:nvSpPr>
        <p:spPr bwMode="auto">
          <a:xfrm>
            <a:off x="152400" y="1600200"/>
            <a:ext cx="6553200" cy="4648200"/>
          </a:xfrm>
          <a:prstGeom prst="rect">
            <a:avLst/>
          </a:prstGeom>
          <a:noFill/>
          <a:ln w="9525">
            <a:noFill/>
            <a:miter lim="800000"/>
            <a:headEnd/>
            <a:tailEnd/>
          </a:ln>
        </p:spPr>
        <p:txBody>
          <a:bodyPr>
            <a:prstTxWarp prst="textNoShape">
              <a:avLst/>
            </a:prstTxWarp>
          </a:bodyPr>
          <a:lstStyle/>
          <a:p>
            <a:pPr marL="457200" indent="-457200">
              <a:spcBef>
                <a:spcPct val="20000"/>
              </a:spcBef>
              <a:buClr>
                <a:srgbClr val="0070C0"/>
              </a:buClr>
              <a:buSzPct val="75000"/>
              <a:buFont typeface="Wingdings" charset="2"/>
              <a:buChar char="q"/>
            </a:pPr>
            <a:r>
              <a:rPr lang="en-US" sz="2800" dirty="0">
                <a:latin typeface="ChalkDust" charset="0"/>
              </a:rPr>
              <a:t>Sign up slip is on your </a:t>
            </a:r>
            <a:r>
              <a:rPr lang="en-US" sz="2800" dirty="0" smtClean="0">
                <a:latin typeface="ChalkDust" charset="0"/>
              </a:rPr>
              <a:t>desk.</a:t>
            </a:r>
          </a:p>
          <a:p>
            <a:pPr marL="457200" indent="-457200">
              <a:spcBef>
                <a:spcPct val="20000"/>
              </a:spcBef>
              <a:buClr>
                <a:srgbClr val="0070C0"/>
              </a:buClr>
              <a:buSzPct val="75000"/>
              <a:buFont typeface="Wingdings" charset="2"/>
              <a:buChar char="q"/>
            </a:pPr>
            <a:r>
              <a:rPr lang="en-US" sz="2800" dirty="0" smtClean="0">
                <a:latin typeface="ChalkDust" charset="0"/>
              </a:rPr>
              <a:t>Rather work with students or clerical?</a:t>
            </a:r>
          </a:p>
          <a:p>
            <a:pPr marL="342900" indent="-342900">
              <a:spcBef>
                <a:spcPct val="20000"/>
              </a:spcBef>
              <a:buClr>
                <a:srgbClr val="0070C0"/>
              </a:buClr>
              <a:buSzPct val="75000"/>
              <a:buFont typeface="Wingdings" charset="2"/>
              <a:buChar char="q"/>
            </a:pPr>
            <a:r>
              <a:rPr lang="en-US" sz="2800" dirty="0" smtClean="0">
                <a:latin typeface="ChalkDust" charset="0"/>
              </a:rPr>
              <a:t>Clerical volunteer </a:t>
            </a:r>
            <a:r>
              <a:rPr lang="en-US" sz="2800" dirty="0">
                <a:latin typeface="ChalkDust" charset="0"/>
              </a:rPr>
              <a:t>bin in the center </a:t>
            </a:r>
            <a:r>
              <a:rPr lang="en-US" sz="2800" dirty="0" smtClean="0">
                <a:latin typeface="ChalkDust" charset="0"/>
              </a:rPr>
              <a:t>of        the </a:t>
            </a:r>
            <a:r>
              <a:rPr lang="en-US" sz="2800" dirty="0">
                <a:latin typeface="ChalkDust" charset="0"/>
              </a:rPr>
              <a:t>pod</a:t>
            </a:r>
            <a:r>
              <a:rPr lang="en-US" sz="2800" dirty="0" smtClean="0">
                <a:latin typeface="ChalkDust" charset="0"/>
              </a:rPr>
              <a:t>.</a:t>
            </a:r>
          </a:p>
          <a:p>
            <a:pPr marL="342900" indent="-342900">
              <a:spcBef>
                <a:spcPct val="20000"/>
              </a:spcBef>
              <a:buClr>
                <a:srgbClr val="0070C0"/>
              </a:buClr>
              <a:buSzPct val="75000"/>
              <a:buFont typeface="Wingdings" charset="2"/>
              <a:buChar char="q"/>
            </a:pPr>
            <a:r>
              <a:rPr lang="en-US" sz="2800" dirty="0" smtClean="0">
                <a:latin typeface="ChalkDust" charset="0"/>
              </a:rPr>
              <a:t>Please remember to complete the    child abuse training on the school website and turn in the certificate to me. </a:t>
            </a:r>
          </a:p>
        </p:txBody>
      </p:sp>
      <p:pic>
        <p:nvPicPr>
          <p:cNvPr id="38920" name="Picture 27" descr="images.jpg"/>
          <p:cNvPicPr>
            <a:picLocks noChangeAspect="1"/>
          </p:cNvPicPr>
          <p:nvPr/>
        </p:nvPicPr>
        <p:blipFill>
          <a:blip r:embed="rId3"/>
          <a:srcRect/>
          <a:stretch>
            <a:fillRect/>
          </a:stretch>
        </p:blipFill>
        <p:spPr bwMode="auto">
          <a:xfrm>
            <a:off x="6400800" y="5105400"/>
            <a:ext cx="2457450" cy="1524000"/>
          </a:xfrm>
          <a:prstGeom prst="rect">
            <a:avLst/>
          </a:prstGeom>
          <a:noFill/>
          <a:ln w="9525">
            <a:noFill/>
            <a:miter lim="800000"/>
            <a:headEnd/>
            <a:tailEnd/>
          </a:ln>
        </p:spPr>
      </p:pic>
      <p:cxnSp>
        <p:nvCxnSpPr>
          <p:cNvPr id="12" name="Straight Connector 11"/>
          <p:cNvCxnSpPr/>
          <p:nvPr/>
        </p:nvCxnSpPr>
        <p:spPr>
          <a:xfrm>
            <a:off x="228600" y="1295400"/>
            <a:ext cx="89154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38922" name="Picture 13" descr="Apple Background 3.jpg"/>
          <p:cNvPicPr>
            <a:picLocks/>
          </p:cNvPicPr>
          <p:nvPr/>
        </p:nvPicPr>
        <p:blipFill>
          <a:blip r:embed="rId4"/>
          <a:srcRect/>
          <a:stretch>
            <a:fillRect/>
          </a:stretch>
        </p:blipFill>
        <p:spPr bwMode="auto">
          <a:xfrm>
            <a:off x="7607300" y="0"/>
            <a:ext cx="1527175" cy="1295400"/>
          </a:xfrm>
          <a:prstGeom prst="rect">
            <a:avLst/>
          </a:prstGeom>
          <a:noFill/>
          <a:ln w="9525">
            <a:noFill/>
            <a:miter lim="800000"/>
            <a:headEnd/>
            <a:tailEnd/>
          </a:ln>
        </p:spPr>
      </p:pic>
      <p:cxnSp>
        <p:nvCxnSpPr>
          <p:cNvPr id="15" name="Straight Connector 14"/>
          <p:cNvCxnSpPr/>
          <p:nvPr/>
        </p:nvCxnSpPr>
        <p:spPr>
          <a:xfrm rot="5400000">
            <a:off x="41917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000" y="0"/>
            <a:ext cx="9906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63" name="Title 19"/>
          <p:cNvSpPr>
            <a:spLocks noGrp="1"/>
          </p:cNvSpPr>
          <p:nvPr>
            <p:ph type="title"/>
          </p:nvPr>
        </p:nvSpPr>
        <p:spPr>
          <a:xfrm>
            <a:off x="1219200" y="152400"/>
            <a:ext cx="8229600" cy="1143000"/>
          </a:xfrm>
        </p:spPr>
        <p:txBody>
          <a:bodyPr/>
          <a:lstStyle/>
          <a:p>
            <a:pPr eaLnBrk="1" hangingPunct="1"/>
            <a:r>
              <a:rPr lang="en-US" dirty="0">
                <a:latin typeface="ChalkDust" charset="0"/>
              </a:rPr>
              <a:t>Donations</a:t>
            </a:r>
          </a:p>
        </p:txBody>
      </p:sp>
      <p:sp>
        <p:nvSpPr>
          <p:cNvPr id="40964" name="Rectangle 3"/>
          <p:cNvSpPr txBox="1">
            <a:spLocks noChangeArrowheads="1"/>
          </p:cNvSpPr>
          <p:nvPr/>
        </p:nvSpPr>
        <p:spPr bwMode="auto">
          <a:xfrm>
            <a:off x="838200" y="3124200"/>
            <a:ext cx="6629400" cy="2057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pPr>
            <a:endParaRPr lang="en-US" sz="2100">
              <a:latin typeface="ChalkDust" charset="0"/>
            </a:endParaRPr>
          </a:p>
          <a:p>
            <a:pPr marL="342900" indent="-342900">
              <a:lnSpc>
                <a:spcPct val="80000"/>
              </a:lnSpc>
              <a:spcBef>
                <a:spcPct val="20000"/>
              </a:spcBef>
              <a:buFont typeface="Wingdings" charset="2"/>
              <a:buChar char="ü"/>
            </a:pPr>
            <a:endParaRPr lang="en-US" sz="2400">
              <a:latin typeface="Calibri" charset="0"/>
            </a:endParaRPr>
          </a:p>
        </p:txBody>
      </p:sp>
      <p:sp>
        <p:nvSpPr>
          <p:cNvPr id="40965" name="Rectangle 3"/>
          <p:cNvSpPr txBox="1">
            <a:spLocks noChangeArrowheads="1"/>
          </p:cNvSpPr>
          <p:nvPr/>
        </p:nvSpPr>
        <p:spPr bwMode="auto">
          <a:xfrm>
            <a:off x="-457200" y="2133600"/>
            <a:ext cx="7848600" cy="3048000"/>
          </a:xfrm>
          <a:prstGeom prst="rect">
            <a:avLst/>
          </a:prstGeom>
          <a:noFill/>
          <a:ln w="9525">
            <a:noFill/>
            <a:miter lim="800000"/>
            <a:headEnd/>
            <a:tailEnd/>
          </a:ln>
        </p:spPr>
        <p:txBody>
          <a:bodyPr wrap="none" lIns="0">
            <a:prstTxWarp prst="textNoShape">
              <a:avLst/>
            </a:prstTxWarp>
          </a:bodyPr>
          <a:lstStyle/>
          <a:p>
            <a:pPr lvl="2"/>
            <a:endParaRPr lang="en-US" b="1">
              <a:latin typeface="Century Gothic" charset="0"/>
            </a:endParaRPr>
          </a:p>
        </p:txBody>
      </p:sp>
      <p:sp>
        <p:nvSpPr>
          <p:cNvPr id="40966" name="Rectangle 3"/>
          <p:cNvSpPr txBox="1">
            <a:spLocks noChangeArrowheads="1"/>
          </p:cNvSpPr>
          <p:nvPr/>
        </p:nvSpPr>
        <p:spPr bwMode="auto">
          <a:xfrm>
            <a:off x="685800" y="1981200"/>
            <a:ext cx="6019800" cy="41148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0070C0"/>
              </a:buClr>
              <a:buSzPct val="75000"/>
            </a:pPr>
            <a:endParaRPr lang="en-US" sz="2800">
              <a:latin typeface="ChalkDust" charset="0"/>
            </a:endParaRPr>
          </a:p>
        </p:txBody>
      </p:sp>
      <p:sp>
        <p:nvSpPr>
          <p:cNvPr id="11" name="Rectangle 3"/>
          <p:cNvSpPr txBox="1">
            <a:spLocks noChangeArrowheads="1"/>
          </p:cNvSpPr>
          <p:nvPr/>
        </p:nvSpPr>
        <p:spPr>
          <a:xfrm>
            <a:off x="1828800" y="1752600"/>
            <a:ext cx="7162800" cy="2590800"/>
          </a:xfrm>
          <a:prstGeom prst="rect">
            <a:avLst/>
          </a:prstGeom>
        </p:spPr>
        <p:txBody>
          <a:bodyPr>
            <a:prstTxWarp prst="textNoShape">
              <a:avLst/>
            </a:prstTxWarp>
            <a:noAutofit/>
          </a:bodyPr>
          <a:lstStyle/>
          <a:p>
            <a:pPr marL="342900" indent="-342900">
              <a:spcBef>
                <a:spcPct val="20000"/>
              </a:spcBef>
              <a:defRPr/>
            </a:pPr>
            <a:r>
              <a:rPr lang="en-US" sz="1600" dirty="0">
                <a:latin typeface="ChalkDust" charset="0"/>
              </a:rPr>
              <a:t>If you would like to donate supplies for the</a:t>
            </a:r>
          </a:p>
          <a:p>
            <a:pPr marL="342900" indent="-342900">
              <a:spcBef>
                <a:spcPct val="20000"/>
              </a:spcBef>
              <a:defRPr/>
            </a:pPr>
            <a:r>
              <a:rPr lang="en-US" sz="1600" dirty="0">
                <a:latin typeface="ChalkDust" charset="0"/>
              </a:rPr>
              <a:t>classroom,</a:t>
            </a:r>
            <a:r>
              <a:rPr lang="en-US" sz="1600" dirty="0" smtClean="0">
                <a:latin typeface="ChalkDust" charset="0"/>
              </a:rPr>
              <a:t> some needed materials are:</a:t>
            </a:r>
          </a:p>
          <a:p>
            <a:pPr marL="342900" indent="-342900">
              <a:spcBef>
                <a:spcPct val="20000"/>
              </a:spcBef>
              <a:defRPr/>
            </a:pPr>
            <a:endParaRPr lang="en-US" sz="1600" dirty="0" smtClean="0">
              <a:latin typeface="ChalkDust" charset="0"/>
            </a:endParaRPr>
          </a:p>
          <a:p>
            <a:pPr marL="342900" indent="-342900">
              <a:spcBef>
                <a:spcPct val="20000"/>
              </a:spcBef>
              <a:buFont typeface="Arial"/>
              <a:buChar char="•"/>
              <a:defRPr/>
            </a:pPr>
            <a:r>
              <a:rPr lang="en-US" sz="1600" dirty="0" smtClean="0">
                <a:latin typeface="ChalkDust" charset="0"/>
              </a:rPr>
              <a:t>Dry erase markers</a:t>
            </a:r>
          </a:p>
          <a:p>
            <a:pPr marL="342900" indent="-342900">
              <a:spcBef>
                <a:spcPct val="20000"/>
              </a:spcBef>
              <a:buFont typeface="Arial"/>
              <a:buChar char="•"/>
              <a:defRPr/>
            </a:pPr>
            <a:r>
              <a:rPr lang="en-US" sz="1600" dirty="0" smtClean="0">
                <a:latin typeface="ChalkDust" charset="0"/>
              </a:rPr>
              <a:t>Tissues</a:t>
            </a:r>
          </a:p>
          <a:p>
            <a:pPr marL="342900" indent="-342900">
              <a:spcBef>
                <a:spcPct val="20000"/>
              </a:spcBef>
              <a:buFont typeface="Arial"/>
              <a:buChar char="•"/>
              <a:defRPr/>
            </a:pPr>
            <a:r>
              <a:rPr lang="en-US" sz="1600" dirty="0" smtClean="0">
                <a:latin typeface="ChalkDust" charset="0"/>
              </a:rPr>
              <a:t>Sticky notes</a:t>
            </a:r>
          </a:p>
          <a:p>
            <a:pPr marL="342900" indent="-342900">
              <a:spcBef>
                <a:spcPct val="20000"/>
              </a:spcBef>
              <a:buFont typeface="Arial"/>
              <a:buChar char="•"/>
              <a:defRPr/>
            </a:pPr>
            <a:r>
              <a:rPr lang="en-US" sz="1600" dirty="0" smtClean="0">
                <a:latin typeface="ChalkDust" charset="0"/>
              </a:rPr>
              <a:t>Sandwich baggies</a:t>
            </a:r>
          </a:p>
          <a:p>
            <a:pPr marL="342900" indent="-342900">
              <a:spcBef>
                <a:spcPct val="20000"/>
              </a:spcBef>
              <a:defRPr/>
            </a:pPr>
            <a:endParaRPr lang="en-US" sz="1600" dirty="0" smtClean="0">
              <a:latin typeface="ChalkDust" charset="0"/>
            </a:endParaRPr>
          </a:p>
          <a:p>
            <a:pPr marL="342900" indent="-342900">
              <a:spcBef>
                <a:spcPct val="20000"/>
              </a:spcBef>
              <a:defRPr/>
            </a:pPr>
            <a:r>
              <a:rPr lang="en-US" sz="1600" dirty="0" smtClean="0">
                <a:latin typeface="ChalkDust" charset="0"/>
              </a:rPr>
              <a:t>.</a:t>
            </a:r>
          </a:p>
          <a:p>
            <a:pPr marL="342900" indent="-342900">
              <a:spcBef>
                <a:spcPct val="20000"/>
              </a:spcBef>
              <a:defRPr/>
            </a:pPr>
            <a:r>
              <a:rPr lang="en-US" sz="1600" dirty="0" smtClean="0">
                <a:latin typeface="ChalkDust" charset="0"/>
              </a:rPr>
              <a:t>All </a:t>
            </a:r>
            <a:r>
              <a:rPr lang="en-US" sz="1600" dirty="0">
                <a:latin typeface="ChalkDust" charset="0"/>
              </a:rPr>
              <a:t>donations </a:t>
            </a:r>
            <a:r>
              <a:rPr lang="en-US" sz="1600" dirty="0" smtClean="0">
                <a:latin typeface="ChalkDust" charset="0"/>
              </a:rPr>
              <a:t>are appreciated</a:t>
            </a:r>
            <a:r>
              <a:rPr lang="en-US" sz="1600" dirty="0">
                <a:latin typeface="ChalkDust" charset="0"/>
              </a:rPr>
              <a:t>!</a:t>
            </a:r>
            <a:endParaRPr lang="en-US" sz="1600" dirty="0">
              <a:solidFill>
                <a:schemeClr val="bg2"/>
              </a:solidFill>
              <a:effectDag name="">
                <a:cont type="tree" name="">
                  <a:effect ref="fillLine"/>
                  <a:outerShdw dist="38100" dir="13500000" algn="br">
                    <a:srgbClr val="FFFFFF"/>
                  </a:outerShdw>
                </a:cont>
                <a:cont type="tree" name="">
                  <a:effect ref="fillLine"/>
                  <a:outerShdw dist="38100" dir="2700000" algn="tl">
                    <a:srgbClr val="8E8E8E"/>
                  </a:outerShdw>
                </a:cont>
                <a:effect ref="fillLine"/>
              </a:effectDag>
              <a:latin typeface="ChalkDust" charset="0"/>
            </a:endParaRPr>
          </a:p>
        </p:txBody>
      </p:sp>
      <p:sp>
        <p:nvSpPr>
          <p:cNvPr id="17" name="Rounded Rectangle 16"/>
          <p:cNvSpPr/>
          <p:nvPr/>
        </p:nvSpPr>
        <p:spPr>
          <a:xfrm>
            <a:off x="1524000" y="4800600"/>
            <a:ext cx="72390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http://i1317.photobucket.com/albums/t634/[URL=http://media.photobucket.com/user/lawsonteamestudents/media/ploc_zpsf9c9af0c.jpg.html][IMG]http://i1317.photobuckt.com/al</a:t>
            </a:r>
            <a:endParaRPr lang="en-US" dirty="0" smtClean="0">
              <a:hlinkClick r:id="rId3"/>
            </a:endParaRPr>
          </a:p>
          <a:p>
            <a:pPr algn="ctr" fontAlgn="auto">
              <a:spcBef>
                <a:spcPts val="0"/>
              </a:spcBef>
              <a:spcAft>
                <a:spcPts val="0"/>
              </a:spcAft>
              <a:defRPr/>
            </a:pPr>
            <a:r>
              <a:rPr lang="en-US" dirty="0" smtClean="0"/>
              <a:t>bums/t634/lawsonteamestudents/ziploc_zpsf9c9af0c.jpg[/IMG][/URL]/ziploc_zpsf9c9af0c.jpg</a:t>
            </a:r>
            <a:endParaRPr lang="en-US" dirty="0"/>
          </a:p>
        </p:txBody>
      </p:sp>
      <p:pic>
        <p:nvPicPr>
          <p:cNvPr id="40970" name="Picture 14" descr="Tissues.jpg"/>
          <p:cNvPicPr>
            <a:picLocks noChangeAspect="1"/>
          </p:cNvPicPr>
          <p:nvPr/>
        </p:nvPicPr>
        <p:blipFill>
          <a:blip r:embed="rId4"/>
          <a:srcRect/>
          <a:stretch>
            <a:fillRect/>
          </a:stretch>
        </p:blipFill>
        <p:spPr bwMode="auto">
          <a:xfrm>
            <a:off x="3505200" y="5105400"/>
            <a:ext cx="1075834" cy="838200"/>
          </a:xfrm>
          <a:prstGeom prst="rect">
            <a:avLst/>
          </a:prstGeom>
          <a:noFill/>
          <a:ln w="9525">
            <a:noFill/>
            <a:miter lim="800000"/>
            <a:headEnd/>
            <a:tailEnd/>
          </a:ln>
        </p:spPr>
      </p:pic>
      <p:pic>
        <p:nvPicPr>
          <p:cNvPr id="40972" name="Picture 2"/>
          <p:cNvPicPr>
            <a:picLocks noChangeAspect="1" noChangeArrowheads="1"/>
          </p:cNvPicPr>
          <p:nvPr/>
        </p:nvPicPr>
        <p:blipFill>
          <a:blip r:embed="rId5"/>
          <a:srcRect l="7143" t="9131" r="44048" b="32071"/>
          <a:stretch>
            <a:fillRect/>
          </a:stretch>
        </p:blipFill>
        <p:spPr bwMode="auto">
          <a:xfrm>
            <a:off x="0" y="0"/>
            <a:ext cx="1295400" cy="1295400"/>
          </a:xfrm>
          <a:prstGeom prst="rect">
            <a:avLst/>
          </a:prstGeom>
          <a:noFill/>
          <a:ln w="9525">
            <a:noFill/>
            <a:miter lim="800000"/>
            <a:headEnd/>
            <a:tailEnd/>
          </a:ln>
        </p:spPr>
      </p:pic>
      <p:cxnSp>
        <p:nvCxnSpPr>
          <p:cNvPr id="15" name="Straight Connector 14"/>
          <p:cNvCxnSpPr/>
          <p:nvPr/>
        </p:nvCxnSpPr>
        <p:spPr>
          <a:xfrm>
            <a:off x="0" y="1295400"/>
            <a:ext cx="89154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40974" name="Picture 15" descr="Apple Background 3.jpg"/>
          <p:cNvPicPr>
            <a:picLocks/>
          </p:cNvPicPr>
          <p:nvPr/>
        </p:nvPicPr>
        <p:blipFill>
          <a:blip r:embed="rId6"/>
          <a:srcRect/>
          <a:stretch>
            <a:fillRect/>
          </a:stretch>
        </p:blipFill>
        <p:spPr bwMode="auto">
          <a:xfrm>
            <a:off x="0" y="0"/>
            <a:ext cx="1536700" cy="1282700"/>
          </a:xfrm>
          <a:prstGeom prst="rect">
            <a:avLst/>
          </a:prstGeom>
          <a:noFill/>
          <a:ln w="9525">
            <a:noFill/>
            <a:miter lim="800000"/>
            <a:headEnd/>
            <a:tailEnd/>
          </a:ln>
        </p:spPr>
      </p:pic>
      <p:cxnSp>
        <p:nvCxnSpPr>
          <p:cNvPr id="19" name="Straight Connector 18"/>
          <p:cNvCxnSpPr/>
          <p:nvPr/>
        </p:nvCxnSpPr>
        <p:spPr>
          <a:xfrm rot="5400000">
            <a:off x="-19042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a:blip r:embed="rId7"/>
          <a:stretch>
            <a:fillRect/>
          </a:stretch>
        </p:blipFill>
        <p:spPr>
          <a:xfrm>
            <a:off x="2057400" y="5257800"/>
            <a:ext cx="914400" cy="914400"/>
          </a:xfrm>
          <a:prstGeom prst="rect">
            <a:avLst/>
          </a:prstGeom>
        </p:spPr>
      </p:pic>
      <p:pic>
        <p:nvPicPr>
          <p:cNvPr id="18" name="Picture 17"/>
          <p:cNvPicPr>
            <a:picLocks noChangeAspect="1"/>
          </p:cNvPicPr>
          <p:nvPr/>
        </p:nvPicPr>
        <p:blipFill>
          <a:blip r:embed="rId8"/>
          <a:stretch>
            <a:fillRect/>
          </a:stretch>
        </p:blipFill>
        <p:spPr>
          <a:xfrm>
            <a:off x="5105400" y="5029200"/>
            <a:ext cx="1143000" cy="1092200"/>
          </a:xfrm>
          <a:prstGeom prst="rect">
            <a:avLst/>
          </a:prstGeom>
        </p:spPr>
      </p:pic>
      <p:pic>
        <p:nvPicPr>
          <p:cNvPr id="23" name="Picture 22"/>
          <p:cNvPicPr>
            <a:picLocks noChangeAspect="1"/>
          </p:cNvPicPr>
          <p:nvPr/>
        </p:nvPicPr>
        <p:blipFill>
          <a:blip r:embed="rId9"/>
          <a:stretch>
            <a:fillRect/>
          </a:stretch>
        </p:blipFill>
        <p:spPr>
          <a:xfrm>
            <a:off x="6934200" y="4953000"/>
            <a:ext cx="1270000" cy="1270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093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2202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1" name="Title 19"/>
          <p:cNvSpPr>
            <a:spLocks noGrp="1"/>
          </p:cNvSpPr>
          <p:nvPr>
            <p:ph type="title"/>
          </p:nvPr>
        </p:nvSpPr>
        <p:spPr>
          <a:xfrm>
            <a:off x="228600" y="152400"/>
            <a:ext cx="8229600" cy="1143000"/>
          </a:xfrm>
        </p:spPr>
        <p:txBody>
          <a:bodyPr/>
          <a:lstStyle/>
          <a:p>
            <a:pPr eaLnBrk="1" hangingPunct="1"/>
            <a:r>
              <a:rPr lang="en-US" sz="6600">
                <a:latin typeface="ChalkDust" charset="0"/>
              </a:rPr>
              <a:t>FYI</a:t>
            </a:r>
          </a:p>
        </p:txBody>
      </p:sp>
      <p:sp>
        <p:nvSpPr>
          <p:cNvPr id="43012" name="Rectangle 3"/>
          <p:cNvSpPr txBox="1">
            <a:spLocks noChangeArrowheads="1"/>
          </p:cNvSpPr>
          <p:nvPr/>
        </p:nvSpPr>
        <p:spPr bwMode="auto">
          <a:xfrm>
            <a:off x="838200" y="3124200"/>
            <a:ext cx="6629400" cy="2057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pPr>
            <a:endParaRPr lang="en-US" sz="2100">
              <a:latin typeface="ChalkDust" charset="0"/>
            </a:endParaRPr>
          </a:p>
          <a:p>
            <a:pPr marL="342900" indent="-342900">
              <a:lnSpc>
                <a:spcPct val="80000"/>
              </a:lnSpc>
              <a:spcBef>
                <a:spcPct val="20000"/>
              </a:spcBef>
              <a:buFont typeface="Wingdings" charset="2"/>
              <a:buChar char="ü"/>
            </a:pPr>
            <a:endParaRPr lang="en-US" sz="2400">
              <a:latin typeface="Calibri" charset="0"/>
            </a:endParaRPr>
          </a:p>
        </p:txBody>
      </p:sp>
      <p:sp>
        <p:nvSpPr>
          <p:cNvPr id="43013" name="Rectangle 3"/>
          <p:cNvSpPr txBox="1">
            <a:spLocks noChangeArrowheads="1"/>
          </p:cNvSpPr>
          <p:nvPr/>
        </p:nvSpPr>
        <p:spPr bwMode="auto">
          <a:xfrm>
            <a:off x="-457200" y="2133600"/>
            <a:ext cx="7848600" cy="3048000"/>
          </a:xfrm>
          <a:prstGeom prst="rect">
            <a:avLst/>
          </a:prstGeom>
          <a:noFill/>
          <a:ln w="9525">
            <a:noFill/>
            <a:miter lim="800000"/>
            <a:headEnd/>
            <a:tailEnd/>
          </a:ln>
        </p:spPr>
        <p:txBody>
          <a:bodyPr wrap="none" lIns="0">
            <a:prstTxWarp prst="textNoShape">
              <a:avLst/>
            </a:prstTxWarp>
          </a:bodyPr>
          <a:lstStyle/>
          <a:p>
            <a:pPr lvl="2"/>
            <a:endParaRPr lang="en-US" b="1">
              <a:latin typeface="Century Gothic" charset="0"/>
            </a:endParaRPr>
          </a:p>
        </p:txBody>
      </p:sp>
      <p:sp>
        <p:nvSpPr>
          <p:cNvPr id="43014" name="Rectangle 3"/>
          <p:cNvSpPr txBox="1">
            <a:spLocks noChangeArrowheads="1"/>
          </p:cNvSpPr>
          <p:nvPr/>
        </p:nvSpPr>
        <p:spPr bwMode="auto">
          <a:xfrm>
            <a:off x="685800" y="1981200"/>
            <a:ext cx="6019800" cy="41148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0070C0"/>
              </a:buClr>
              <a:buSzPct val="75000"/>
            </a:pPr>
            <a:endParaRPr lang="en-US" sz="2800">
              <a:latin typeface="ChalkDust" charset="0"/>
            </a:endParaRPr>
          </a:p>
        </p:txBody>
      </p:sp>
      <p:sp>
        <p:nvSpPr>
          <p:cNvPr id="11" name="Rectangle 3"/>
          <p:cNvSpPr txBox="1">
            <a:spLocks noChangeArrowheads="1"/>
          </p:cNvSpPr>
          <p:nvPr/>
        </p:nvSpPr>
        <p:spPr>
          <a:xfrm>
            <a:off x="1828800" y="1752600"/>
            <a:ext cx="7162800" cy="2590800"/>
          </a:xfrm>
          <a:prstGeom prst="rect">
            <a:avLst/>
          </a:prstGeom>
        </p:spPr>
        <p:txBody>
          <a:bodyPr>
            <a:normAutofit/>
          </a:bodyPr>
          <a:lstStyle/>
          <a:p>
            <a:pPr marL="342900" indent="-342900" fontAlgn="auto">
              <a:spcBef>
                <a:spcPct val="20000"/>
              </a:spcBef>
              <a:spcAft>
                <a:spcPts val="0"/>
              </a:spcAft>
              <a:defRPr/>
            </a:pPr>
            <a:endParaRPr lang="en-US" sz="28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halkDust"/>
              <a:ea typeface="+mn-ea"/>
              <a:cs typeface="+mn-cs"/>
            </a:endParaRPr>
          </a:p>
        </p:txBody>
      </p:sp>
      <p:pic>
        <p:nvPicPr>
          <p:cNvPr id="43016" name="Picture 2"/>
          <p:cNvPicPr>
            <a:picLocks noChangeAspect="1" noChangeArrowheads="1"/>
          </p:cNvPicPr>
          <p:nvPr/>
        </p:nvPicPr>
        <p:blipFill>
          <a:blip r:embed="rId3"/>
          <a:srcRect l="7143" t="9131" r="44048" b="32071"/>
          <a:stretch>
            <a:fillRect/>
          </a:stretch>
        </p:blipFill>
        <p:spPr bwMode="auto">
          <a:xfrm>
            <a:off x="0" y="0"/>
            <a:ext cx="1295400" cy="1295400"/>
          </a:xfrm>
          <a:prstGeom prst="rect">
            <a:avLst/>
          </a:prstGeom>
          <a:noFill/>
          <a:ln w="9525">
            <a:noFill/>
            <a:miter lim="800000"/>
            <a:headEnd/>
            <a:tailEnd/>
          </a:ln>
        </p:spPr>
      </p:pic>
      <p:sp>
        <p:nvSpPr>
          <p:cNvPr id="43017" name="Rectangle 3"/>
          <p:cNvSpPr>
            <a:spLocks noGrp="1" noChangeArrowheads="1"/>
          </p:cNvSpPr>
          <p:nvPr>
            <p:ph idx="1"/>
          </p:nvPr>
        </p:nvSpPr>
        <p:spPr>
          <a:xfrm>
            <a:off x="1371600" y="1676400"/>
            <a:ext cx="8077200" cy="4191000"/>
          </a:xfrm>
        </p:spPr>
        <p:txBody>
          <a:bodyPr/>
          <a:lstStyle/>
          <a:p>
            <a:pPr eaLnBrk="1" hangingPunct="1">
              <a:lnSpc>
                <a:spcPct val="80000"/>
              </a:lnSpc>
              <a:spcBef>
                <a:spcPts val="600"/>
              </a:spcBef>
              <a:buFont typeface="Arial" charset="0"/>
              <a:buNone/>
            </a:pPr>
            <a:r>
              <a:rPr lang="en-US" sz="2400" dirty="0" smtClean="0">
                <a:latin typeface="ChalkDust" charset="0"/>
              </a:rPr>
              <a:t>Blue </a:t>
            </a:r>
            <a:r>
              <a:rPr lang="en-US" sz="2400" dirty="0">
                <a:latin typeface="ChalkDust" charset="0"/>
              </a:rPr>
              <a:t>communication folders are sent home and checked</a:t>
            </a:r>
          </a:p>
          <a:p>
            <a:pPr eaLnBrk="1" hangingPunct="1">
              <a:lnSpc>
                <a:spcPct val="80000"/>
              </a:lnSpc>
              <a:spcBef>
                <a:spcPts val="600"/>
              </a:spcBef>
              <a:buFont typeface="Arial" charset="0"/>
              <a:buNone/>
            </a:pPr>
            <a:r>
              <a:rPr lang="en-US" sz="2400" dirty="0">
                <a:latin typeface="ChalkDust" charset="0"/>
              </a:rPr>
              <a:t>daily. Please send any notes to your child’s teacher in </a:t>
            </a:r>
          </a:p>
          <a:p>
            <a:pPr eaLnBrk="1" hangingPunct="1">
              <a:lnSpc>
                <a:spcPct val="80000"/>
              </a:lnSpc>
              <a:spcBef>
                <a:spcPts val="600"/>
              </a:spcBef>
              <a:buFont typeface="Arial" charset="0"/>
              <a:buNone/>
            </a:pPr>
            <a:r>
              <a:rPr lang="en-US" sz="2400" dirty="0">
                <a:latin typeface="ChalkDust" charset="0"/>
              </a:rPr>
              <a:t>the blue folder.</a:t>
            </a:r>
          </a:p>
          <a:p>
            <a:pPr eaLnBrk="1" hangingPunct="1">
              <a:lnSpc>
                <a:spcPct val="80000"/>
              </a:lnSpc>
              <a:spcBef>
                <a:spcPts val="600"/>
              </a:spcBef>
              <a:buFont typeface="Arial" charset="0"/>
              <a:buNone/>
            </a:pPr>
            <a:endParaRPr lang="en-US" sz="2400" dirty="0" smtClean="0">
              <a:latin typeface="ChalkDust" charset="0"/>
            </a:endParaRPr>
          </a:p>
          <a:p>
            <a:pPr eaLnBrk="1" hangingPunct="1">
              <a:lnSpc>
                <a:spcPct val="80000"/>
              </a:lnSpc>
              <a:spcBef>
                <a:spcPts val="600"/>
              </a:spcBef>
              <a:buFont typeface="Arial" charset="0"/>
              <a:buNone/>
            </a:pPr>
            <a:r>
              <a:rPr lang="en-US" sz="2400" dirty="0" smtClean="0">
                <a:latin typeface="ChalkDust" charset="0"/>
              </a:rPr>
              <a:t>We </a:t>
            </a:r>
            <a:r>
              <a:rPr lang="en-US" sz="2400" dirty="0">
                <a:latin typeface="ChalkDust" charset="0"/>
              </a:rPr>
              <a:t>will </a:t>
            </a:r>
            <a:r>
              <a:rPr lang="en-US" sz="2400" dirty="0" smtClean="0">
                <a:latin typeface="ChalkDust" charset="0"/>
              </a:rPr>
              <a:t>provide a </a:t>
            </a:r>
            <a:r>
              <a:rPr lang="en-US" sz="2400" dirty="0">
                <a:latin typeface="ChalkDust" charset="0"/>
              </a:rPr>
              <a:t>weekly</a:t>
            </a:r>
            <a:r>
              <a:rPr lang="en-US" sz="2400" dirty="0" smtClean="0">
                <a:latin typeface="ChalkDust" charset="0"/>
              </a:rPr>
              <a:t> update form the Friday of</a:t>
            </a:r>
          </a:p>
          <a:p>
            <a:pPr eaLnBrk="1" hangingPunct="1">
              <a:lnSpc>
                <a:spcPct val="80000"/>
              </a:lnSpc>
              <a:spcBef>
                <a:spcPts val="600"/>
              </a:spcBef>
              <a:buFont typeface="Arial" charset="0"/>
              <a:buNone/>
            </a:pPr>
            <a:r>
              <a:rPr lang="en-US" sz="2400" dirty="0" smtClean="0">
                <a:latin typeface="ChalkDust" charset="0"/>
              </a:rPr>
              <a:t>every full week. </a:t>
            </a:r>
          </a:p>
          <a:p>
            <a:pPr eaLnBrk="1" hangingPunct="1">
              <a:lnSpc>
                <a:spcPct val="80000"/>
              </a:lnSpc>
              <a:spcBef>
                <a:spcPts val="600"/>
              </a:spcBef>
              <a:buFont typeface="Arial" charset="0"/>
              <a:buNone/>
            </a:pPr>
            <a:endParaRPr lang="en-US" sz="2400" dirty="0" smtClean="0">
              <a:latin typeface="ChalkDust" charset="0"/>
            </a:endParaRPr>
          </a:p>
          <a:p>
            <a:pPr eaLnBrk="1" hangingPunct="1">
              <a:lnSpc>
                <a:spcPct val="80000"/>
              </a:lnSpc>
              <a:spcBef>
                <a:spcPts val="600"/>
              </a:spcBef>
              <a:buFont typeface="Arial" charset="0"/>
              <a:buNone/>
            </a:pPr>
            <a:r>
              <a:rPr lang="en-US" sz="2400" dirty="0" smtClean="0">
                <a:latin typeface="ChalkDust" charset="0"/>
              </a:rPr>
              <a:t>Please check our team website for</a:t>
            </a:r>
          </a:p>
          <a:p>
            <a:pPr eaLnBrk="1" hangingPunct="1">
              <a:lnSpc>
                <a:spcPct val="80000"/>
              </a:lnSpc>
              <a:spcBef>
                <a:spcPts val="600"/>
              </a:spcBef>
              <a:buFont typeface="Arial" charset="0"/>
              <a:buNone/>
            </a:pPr>
            <a:r>
              <a:rPr lang="en-US" sz="2400" dirty="0" smtClean="0">
                <a:latin typeface="ChalkDust" charset="0"/>
              </a:rPr>
              <a:t>updates from our team.  </a:t>
            </a:r>
          </a:p>
          <a:p>
            <a:pPr eaLnBrk="1" hangingPunct="1">
              <a:lnSpc>
                <a:spcPct val="80000"/>
              </a:lnSpc>
              <a:buFont typeface="Arial" charset="0"/>
              <a:buNone/>
            </a:pPr>
            <a:endParaRPr lang="en-US" sz="2400" dirty="0">
              <a:latin typeface="ChalkDust" charset="0"/>
            </a:endParaRPr>
          </a:p>
          <a:p>
            <a:pPr eaLnBrk="1" hangingPunct="1">
              <a:lnSpc>
                <a:spcPct val="80000"/>
              </a:lnSpc>
              <a:buFont typeface="Arial" charset="0"/>
              <a:buNone/>
            </a:pPr>
            <a:r>
              <a:rPr lang="en-US" sz="2400" dirty="0">
                <a:latin typeface="ChalkDust" charset="0"/>
              </a:rPr>
              <a:t>Contact info…</a:t>
            </a:r>
          </a:p>
          <a:p>
            <a:pPr eaLnBrk="1" hangingPunct="1">
              <a:lnSpc>
                <a:spcPct val="80000"/>
              </a:lnSpc>
              <a:buFontTx/>
              <a:buNone/>
            </a:pPr>
            <a:r>
              <a:rPr lang="en-US" sz="2400" dirty="0">
                <a:latin typeface="ChalkDust" charset="0"/>
              </a:rPr>
              <a:t>		School (410) 313-2813</a:t>
            </a:r>
          </a:p>
          <a:p>
            <a:pPr eaLnBrk="1" hangingPunct="1">
              <a:lnSpc>
                <a:spcPct val="80000"/>
              </a:lnSpc>
              <a:buFontTx/>
              <a:buNone/>
            </a:pPr>
            <a:endParaRPr lang="en-US" sz="2400" dirty="0">
              <a:latin typeface="ChalkDust" charset="0"/>
            </a:endParaRPr>
          </a:p>
          <a:p>
            <a:pPr eaLnBrk="1" hangingPunct="1">
              <a:lnSpc>
                <a:spcPct val="80000"/>
              </a:lnSpc>
              <a:buFontTx/>
              <a:buNone/>
            </a:pPr>
            <a:r>
              <a:rPr lang="en-US" sz="2400" dirty="0">
                <a:solidFill>
                  <a:srgbClr val="9900CC"/>
                </a:solidFill>
                <a:latin typeface="ChalkDust" charset="0"/>
              </a:rPr>
              <a:t>	</a:t>
            </a:r>
            <a:r>
              <a:rPr lang="en-US" sz="2400" dirty="0" smtClean="0">
                <a:latin typeface="ChalkDust" charset="0"/>
              </a:rPr>
              <a:t>	</a:t>
            </a:r>
          </a:p>
          <a:p>
            <a:pPr eaLnBrk="1" hangingPunct="1">
              <a:lnSpc>
                <a:spcPct val="80000"/>
              </a:lnSpc>
              <a:buFontTx/>
              <a:buNone/>
            </a:pPr>
            <a:endParaRPr lang="en-US" sz="2400" dirty="0">
              <a:solidFill>
                <a:srgbClr val="9900CC"/>
              </a:solidFill>
              <a:latin typeface="ChalkDust" charset="0"/>
            </a:endParaRPr>
          </a:p>
          <a:p>
            <a:pPr eaLnBrk="1" hangingPunct="1">
              <a:lnSpc>
                <a:spcPct val="80000"/>
              </a:lnSpc>
            </a:pPr>
            <a:endParaRPr lang="en-US" sz="2400" dirty="0">
              <a:solidFill>
                <a:srgbClr val="9900CC"/>
              </a:solidFill>
              <a:latin typeface="Lucida Sans" charset="0"/>
            </a:endParaRPr>
          </a:p>
        </p:txBody>
      </p:sp>
      <p:pic>
        <p:nvPicPr>
          <p:cNvPr id="43018" name="Picture 20" descr="blue folder.jpg"/>
          <p:cNvPicPr>
            <a:picLocks noChangeAspect="1"/>
          </p:cNvPicPr>
          <p:nvPr/>
        </p:nvPicPr>
        <p:blipFill>
          <a:blip r:embed="rId4"/>
          <a:srcRect/>
          <a:stretch>
            <a:fillRect/>
          </a:stretch>
        </p:blipFill>
        <p:spPr bwMode="auto">
          <a:xfrm>
            <a:off x="6781800" y="3962400"/>
            <a:ext cx="1905000" cy="1400175"/>
          </a:xfrm>
          <a:prstGeom prst="rect">
            <a:avLst/>
          </a:prstGeom>
          <a:noFill/>
          <a:ln w="9525">
            <a:noFill/>
            <a:miter lim="800000"/>
            <a:headEnd/>
            <a:tailEnd/>
          </a:ln>
        </p:spPr>
      </p:pic>
      <p:cxnSp>
        <p:nvCxnSpPr>
          <p:cNvPr id="13" name="Straight Connector 12"/>
          <p:cNvCxnSpPr/>
          <p:nvPr/>
        </p:nvCxnSpPr>
        <p:spPr>
          <a:xfrm rot="5400000">
            <a:off x="-20566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43020" name="Picture 13" descr="Apple Background 3.jpg"/>
          <p:cNvPicPr>
            <a:picLocks/>
          </p:cNvPicPr>
          <p:nvPr/>
        </p:nvPicPr>
        <p:blipFill>
          <a:blip r:embed="rId5"/>
          <a:srcRect/>
          <a:stretch>
            <a:fillRect/>
          </a:stretch>
        </p:blipFill>
        <p:spPr bwMode="auto">
          <a:xfrm>
            <a:off x="0" y="0"/>
            <a:ext cx="1362075" cy="1238250"/>
          </a:xfrm>
          <a:prstGeom prst="rect">
            <a:avLst/>
          </a:prstGeom>
          <a:noFill/>
          <a:ln w="9525">
            <a:noFill/>
            <a:miter lim="800000"/>
            <a:headEnd/>
            <a:tailEnd/>
          </a:ln>
        </p:spPr>
      </p:pic>
      <p:cxnSp>
        <p:nvCxnSpPr>
          <p:cNvPr id="15" name="Straight Connector 14"/>
          <p:cNvCxnSpPr/>
          <p:nvPr/>
        </p:nvCxnSpPr>
        <p:spPr>
          <a:xfrm>
            <a:off x="0" y="1219200"/>
            <a:ext cx="8915400"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2202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059" name="Rectangle 3"/>
          <p:cNvSpPr txBox="1">
            <a:spLocks noChangeArrowheads="1"/>
          </p:cNvSpPr>
          <p:nvPr/>
        </p:nvSpPr>
        <p:spPr bwMode="auto">
          <a:xfrm>
            <a:off x="838200" y="3124200"/>
            <a:ext cx="6629400" cy="2057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pPr>
            <a:endParaRPr lang="en-US" sz="2100">
              <a:latin typeface="ChalkDust" charset="0"/>
            </a:endParaRPr>
          </a:p>
          <a:p>
            <a:pPr marL="342900" indent="-342900">
              <a:lnSpc>
                <a:spcPct val="80000"/>
              </a:lnSpc>
              <a:spcBef>
                <a:spcPct val="20000"/>
              </a:spcBef>
              <a:buFont typeface="Wingdings" charset="2"/>
              <a:buChar char="ü"/>
            </a:pPr>
            <a:endParaRPr lang="en-US" sz="2400">
              <a:latin typeface="Calibri" charset="0"/>
            </a:endParaRPr>
          </a:p>
        </p:txBody>
      </p:sp>
      <p:sp>
        <p:nvSpPr>
          <p:cNvPr id="45060" name="Rectangle 3"/>
          <p:cNvSpPr txBox="1">
            <a:spLocks noChangeArrowheads="1"/>
          </p:cNvSpPr>
          <p:nvPr/>
        </p:nvSpPr>
        <p:spPr bwMode="auto">
          <a:xfrm>
            <a:off x="-457200" y="2133600"/>
            <a:ext cx="7848600" cy="3048000"/>
          </a:xfrm>
          <a:prstGeom prst="rect">
            <a:avLst/>
          </a:prstGeom>
          <a:noFill/>
          <a:ln w="9525">
            <a:noFill/>
            <a:miter lim="800000"/>
            <a:headEnd/>
            <a:tailEnd/>
          </a:ln>
        </p:spPr>
        <p:txBody>
          <a:bodyPr wrap="none" lIns="0">
            <a:prstTxWarp prst="textNoShape">
              <a:avLst/>
            </a:prstTxWarp>
          </a:bodyPr>
          <a:lstStyle/>
          <a:p>
            <a:pPr lvl="2"/>
            <a:endParaRPr lang="en-US" b="1">
              <a:latin typeface="Century Gothic" charset="0"/>
            </a:endParaRPr>
          </a:p>
        </p:txBody>
      </p:sp>
      <p:sp>
        <p:nvSpPr>
          <p:cNvPr id="45061" name="Rectangle 3"/>
          <p:cNvSpPr txBox="1">
            <a:spLocks noChangeArrowheads="1"/>
          </p:cNvSpPr>
          <p:nvPr/>
        </p:nvSpPr>
        <p:spPr bwMode="auto">
          <a:xfrm>
            <a:off x="685800" y="1981200"/>
            <a:ext cx="6019800" cy="41148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0070C0"/>
              </a:buClr>
              <a:buSzPct val="75000"/>
            </a:pPr>
            <a:endParaRPr lang="en-US" sz="2800">
              <a:latin typeface="ChalkDust" charset="0"/>
            </a:endParaRPr>
          </a:p>
        </p:txBody>
      </p:sp>
      <p:sp>
        <p:nvSpPr>
          <p:cNvPr id="11" name="Rectangle 3"/>
          <p:cNvSpPr txBox="1">
            <a:spLocks noChangeArrowheads="1"/>
          </p:cNvSpPr>
          <p:nvPr/>
        </p:nvSpPr>
        <p:spPr>
          <a:xfrm>
            <a:off x="1828800" y="1752600"/>
            <a:ext cx="7162800" cy="2590800"/>
          </a:xfrm>
          <a:prstGeom prst="rect">
            <a:avLst/>
          </a:prstGeom>
        </p:spPr>
        <p:txBody>
          <a:bodyPr>
            <a:normAutofit/>
          </a:bodyPr>
          <a:lstStyle/>
          <a:p>
            <a:pPr marL="342900" indent="-342900" fontAlgn="auto">
              <a:spcBef>
                <a:spcPct val="20000"/>
              </a:spcBef>
              <a:spcAft>
                <a:spcPts val="0"/>
              </a:spcAft>
              <a:defRPr/>
            </a:pPr>
            <a:endParaRPr lang="en-US" sz="28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halkDust"/>
              <a:ea typeface="+mn-ea"/>
              <a:cs typeface="+mn-cs"/>
            </a:endParaRPr>
          </a:p>
        </p:txBody>
      </p:sp>
      <p:sp>
        <p:nvSpPr>
          <p:cNvPr id="24" name="Rounded Rectangle 23"/>
          <p:cNvSpPr/>
          <p:nvPr/>
        </p:nvSpPr>
        <p:spPr>
          <a:xfrm>
            <a:off x="152400" y="152400"/>
            <a:ext cx="2057400" cy="6477000"/>
          </a:xfrm>
          <a:prstGeom prst="roundRect">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5064" name="Picture 16" descr="370004abg3cseqa.jpg"/>
          <p:cNvPicPr>
            <a:picLocks noChangeAspect="1"/>
          </p:cNvPicPr>
          <p:nvPr/>
        </p:nvPicPr>
        <p:blipFill>
          <a:blip r:embed="rId3"/>
          <a:srcRect/>
          <a:stretch>
            <a:fillRect/>
          </a:stretch>
        </p:blipFill>
        <p:spPr bwMode="auto">
          <a:xfrm>
            <a:off x="228600" y="685800"/>
            <a:ext cx="1600200" cy="1600200"/>
          </a:xfrm>
          <a:prstGeom prst="rect">
            <a:avLst/>
          </a:prstGeom>
          <a:noFill/>
          <a:ln w="9525">
            <a:noFill/>
            <a:miter lim="800000"/>
            <a:headEnd/>
            <a:tailEnd/>
          </a:ln>
        </p:spPr>
      </p:pic>
      <p:sp>
        <p:nvSpPr>
          <p:cNvPr id="25" name="Rectangle 24"/>
          <p:cNvSpPr/>
          <p:nvPr/>
        </p:nvSpPr>
        <p:spPr>
          <a:xfrm>
            <a:off x="2743200" y="1676400"/>
            <a:ext cx="6096000" cy="2819400"/>
          </a:xfrm>
          <a:prstGeom prst="rect">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5066" name="Content Placeholder 14" descr="sjles.jpg"/>
          <p:cNvPicPr>
            <a:picLocks noGrp="1" noChangeAspect="1"/>
          </p:cNvPicPr>
          <p:nvPr>
            <p:ph idx="1"/>
          </p:nvPr>
        </p:nvPicPr>
        <p:blipFill>
          <a:blip r:embed="rId4"/>
          <a:srcRect/>
          <a:stretch>
            <a:fillRect/>
          </a:stretch>
        </p:blipFill>
        <p:spPr>
          <a:xfrm>
            <a:off x="2819400" y="1752600"/>
            <a:ext cx="5994400" cy="2603500"/>
          </a:xfrm>
        </p:spPr>
      </p:pic>
      <p:sp>
        <p:nvSpPr>
          <p:cNvPr id="45067" name="Title 19"/>
          <p:cNvSpPr>
            <a:spLocks noGrp="1"/>
          </p:cNvSpPr>
          <p:nvPr>
            <p:ph type="title"/>
          </p:nvPr>
        </p:nvSpPr>
        <p:spPr>
          <a:xfrm>
            <a:off x="609600" y="304800"/>
            <a:ext cx="8229600" cy="1143000"/>
          </a:xfrm>
        </p:spPr>
        <p:txBody>
          <a:bodyPr/>
          <a:lstStyle/>
          <a:p>
            <a:pPr eaLnBrk="1" hangingPunct="1"/>
            <a:r>
              <a:rPr lang="en-US" sz="6600">
                <a:latin typeface="ChalkDust" charset="0"/>
              </a:rPr>
              <a:t>Questions?</a:t>
            </a:r>
          </a:p>
        </p:txBody>
      </p:sp>
      <p:pic>
        <p:nvPicPr>
          <p:cNvPr id="45068" name="Picture 28" descr="St Johns Logo.jpg"/>
          <p:cNvPicPr>
            <a:picLocks noChangeAspect="1"/>
          </p:cNvPicPr>
          <p:nvPr/>
        </p:nvPicPr>
        <p:blipFill>
          <a:blip r:embed="rId5"/>
          <a:srcRect/>
          <a:stretch>
            <a:fillRect/>
          </a:stretch>
        </p:blipFill>
        <p:spPr bwMode="auto">
          <a:xfrm>
            <a:off x="3657600" y="4953000"/>
            <a:ext cx="3457575"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itle 1"/>
          <p:cNvSpPr>
            <a:spLocks noGrp="1"/>
          </p:cNvSpPr>
          <p:nvPr>
            <p:ph type="title"/>
          </p:nvPr>
        </p:nvSpPr>
        <p:spPr>
          <a:xfrm>
            <a:off x="2971800" y="274638"/>
            <a:ext cx="5715000" cy="1143000"/>
          </a:xfrm>
        </p:spPr>
        <p:txBody>
          <a:bodyPr/>
          <a:lstStyle/>
          <a:p>
            <a:pPr eaLnBrk="1" hangingPunct="1"/>
            <a:r>
              <a:rPr lang="en-US" dirty="0">
                <a:latin typeface="ChalkDust" charset="0"/>
              </a:rPr>
              <a:t>Our Daily Schedule</a:t>
            </a:r>
          </a:p>
        </p:txBody>
      </p:sp>
      <p:sp>
        <p:nvSpPr>
          <p:cNvPr id="16388" name="Content Placeholder 2"/>
          <p:cNvSpPr>
            <a:spLocks noGrp="1"/>
          </p:cNvSpPr>
          <p:nvPr>
            <p:ph idx="1"/>
          </p:nvPr>
        </p:nvSpPr>
        <p:spPr>
          <a:xfrm>
            <a:off x="2971800" y="1600200"/>
            <a:ext cx="5715000" cy="4572000"/>
          </a:xfrm>
        </p:spPr>
        <p:txBody>
          <a:bodyPr/>
          <a:lstStyle/>
          <a:p>
            <a:pPr eaLnBrk="1" hangingPunct="1">
              <a:lnSpc>
                <a:spcPct val="70000"/>
              </a:lnSpc>
              <a:buClr>
                <a:srgbClr val="0070C0"/>
              </a:buClr>
              <a:buSzPct val="75000"/>
              <a:buFont typeface="Wingdings" charset="2"/>
              <a:buChar char="ü"/>
            </a:pPr>
            <a:r>
              <a:rPr lang="en-US" sz="3900" dirty="0" smtClean="0">
                <a:latin typeface="ChalkDust" charset="0"/>
                <a:ea typeface="Times New Roman" charset="0"/>
                <a:cs typeface="Times New Roman" charset="0"/>
              </a:rPr>
              <a:t> </a:t>
            </a:r>
            <a:r>
              <a:rPr lang="en-US" dirty="0" smtClean="0">
                <a:latin typeface="ChalkDust" charset="0"/>
                <a:ea typeface="Times New Roman" charset="0"/>
                <a:cs typeface="Times New Roman" charset="0"/>
              </a:rPr>
              <a:t>Morning Meeting/    </a:t>
            </a:r>
          </a:p>
          <a:p>
            <a:pPr eaLnBrk="1" hangingPunct="1">
              <a:lnSpc>
                <a:spcPct val="70000"/>
              </a:lnSpc>
              <a:buClr>
                <a:srgbClr val="0070C0"/>
              </a:buClr>
              <a:buSzPct val="75000"/>
              <a:buNone/>
            </a:pPr>
            <a:r>
              <a:rPr lang="en-US" dirty="0" smtClean="0">
                <a:latin typeface="ChalkDust" charset="0"/>
                <a:ea typeface="Times New Roman" charset="0"/>
                <a:cs typeface="Times New Roman" charset="0"/>
              </a:rPr>
              <a:t>    Movement</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Reading Groups</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Writing</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Vocabulary/Word Study</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Recess and Lunch</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Related Arts</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Content</a:t>
            </a:r>
          </a:p>
          <a:p>
            <a:pPr eaLnBrk="1" hangingPunct="1">
              <a:lnSpc>
                <a:spcPct val="70000"/>
              </a:lnSpc>
              <a:buClr>
                <a:srgbClr val="0070C0"/>
              </a:buClr>
              <a:buSzPct val="75000"/>
              <a:buFont typeface="Wingdings" charset="2"/>
              <a:buChar char="ü"/>
            </a:pPr>
            <a:r>
              <a:rPr lang="en-US" dirty="0" smtClean="0">
                <a:latin typeface="ChalkDust" charset="0"/>
                <a:ea typeface="Times New Roman" charset="0"/>
                <a:cs typeface="Times New Roman" charset="0"/>
              </a:rPr>
              <a:t> Math</a:t>
            </a:r>
          </a:p>
          <a:p>
            <a:pPr eaLnBrk="1" hangingPunct="1">
              <a:lnSpc>
                <a:spcPct val="70000"/>
              </a:lnSpc>
              <a:buClr>
                <a:srgbClr val="0070C0"/>
              </a:buClr>
              <a:buSzPct val="75000"/>
              <a:buFont typeface="Wingdings" charset="2"/>
              <a:buChar char="ü"/>
            </a:pPr>
            <a:r>
              <a:rPr lang="en-US" dirty="0">
                <a:latin typeface="ChalkDust" charset="0"/>
                <a:ea typeface="Times New Roman" charset="0"/>
                <a:cs typeface="Times New Roman" charset="0"/>
              </a:rPr>
              <a:t> Dismissal</a:t>
            </a:r>
          </a:p>
          <a:p>
            <a:pPr eaLnBrk="1" hangingPunct="1">
              <a:lnSpc>
                <a:spcPct val="80000"/>
              </a:lnSpc>
            </a:pPr>
            <a:endParaRPr lang="en-US" sz="2700" dirty="0"/>
          </a:p>
        </p:txBody>
      </p:sp>
      <p:pic>
        <p:nvPicPr>
          <p:cNvPr id="16389" name="Picture 2"/>
          <p:cNvPicPr>
            <a:picLocks noChangeAspect="1" noChangeArrowheads="1"/>
          </p:cNvPicPr>
          <p:nvPr/>
        </p:nvPicPr>
        <p:blipFill>
          <a:blip r:embed="rId3"/>
          <a:srcRect l="25928" r="45183"/>
          <a:stretch>
            <a:fillRect/>
          </a:stretch>
        </p:blipFill>
        <p:spPr bwMode="auto">
          <a:xfrm>
            <a:off x="0" y="0"/>
            <a:ext cx="2819400" cy="6873875"/>
          </a:xfrm>
          <a:prstGeom prst="rect">
            <a:avLst/>
          </a:prstGeom>
          <a:noFill/>
          <a:ln w="9525">
            <a:noFill/>
            <a:miter lim="800000"/>
            <a:headEnd/>
            <a:tailEnd/>
          </a:ln>
        </p:spPr>
      </p:pic>
      <p:pic>
        <p:nvPicPr>
          <p:cNvPr id="16390" name="Picture 8" descr="Apple Background 2.jpg"/>
          <p:cNvPicPr>
            <a:picLocks noChangeAspect="1"/>
          </p:cNvPicPr>
          <p:nvPr/>
        </p:nvPicPr>
        <p:blipFill>
          <a:blip r:embed="rId4"/>
          <a:srcRect/>
          <a:stretch>
            <a:fillRect/>
          </a:stretch>
        </p:blipFill>
        <p:spPr bwMode="auto">
          <a:xfrm>
            <a:off x="0" y="0"/>
            <a:ext cx="2816225" cy="6858000"/>
          </a:xfrm>
          <a:prstGeom prst="rect">
            <a:avLst/>
          </a:prstGeom>
          <a:noFill/>
          <a:ln w="9525">
            <a:noFill/>
            <a:miter lim="800000"/>
            <a:headEnd/>
            <a:tailEnd/>
          </a:ln>
        </p:spPr>
      </p:pic>
      <p:cxnSp>
        <p:nvCxnSpPr>
          <p:cNvPr id="11" name="Straight Connector 10"/>
          <p:cNvCxnSpPr/>
          <p:nvPr/>
        </p:nvCxnSpPr>
        <p:spPr>
          <a:xfrm>
            <a:off x="2667000" y="1219200"/>
            <a:ext cx="5867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6088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5" name="Title 1"/>
          <p:cNvSpPr>
            <a:spLocks noGrp="1"/>
          </p:cNvSpPr>
          <p:nvPr>
            <p:ph type="title"/>
          </p:nvPr>
        </p:nvSpPr>
        <p:spPr>
          <a:xfrm>
            <a:off x="2971800" y="274638"/>
            <a:ext cx="5715000" cy="1143000"/>
          </a:xfrm>
        </p:spPr>
        <p:txBody>
          <a:bodyPr/>
          <a:lstStyle/>
          <a:p>
            <a:pPr eaLnBrk="1" hangingPunct="1"/>
            <a:r>
              <a:rPr lang="en-US">
                <a:latin typeface="ChalkDust" charset="0"/>
              </a:rPr>
              <a:t>Flexible Grouping</a:t>
            </a:r>
          </a:p>
        </p:txBody>
      </p:sp>
      <p:sp>
        <p:nvSpPr>
          <p:cNvPr id="18436" name="Content Placeholder 2"/>
          <p:cNvSpPr>
            <a:spLocks noGrp="1"/>
          </p:cNvSpPr>
          <p:nvPr>
            <p:ph idx="1"/>
          </p:nvPr>
        </p:nvSpPr>
        <p:spPr>
          <a:xfrm>
            <a:off x="3657600" y="1600200"/>
            <a:ext cx="5486400" cy="4572000"/>
          </a:xfrm>
        </p:spPr>
        <p:txBody>
          <a:bodyPr/>
          <a:lstStyle/>
          <a:p>
            <a:pPr eaLnBrk="1" hangingPunct="1">
              <a:spcBef>
                <a:spcPct val="0"/>
              </a:spcBef>
              <a:buFont typeface="Arial" charset="0"/>
              <a:buNone/>
            </a:pPr>
            <a:r>
              <a:rPr lang="en-US" sz="2800" dirty="0" smtClean="0">
                <a:latin typeface="ChalkDust" charset="0"/>
              </a:rPr>
              <a:t>In order to better meet the</a:t>
            </a:r>
          </a:p>
          <a:p>
            <a:pPr eaLnBrk="1" hangingPunct="1">
              <a:spcBef>
                <a:spcPct val="0"/>
              </a:spcBef>
              <a:buFont typeface="Arial" charset="0"/>
              <a:buNone/>
            </a:pPr>
            <a:r>
              <a:rPr lang="en-US" sz="2800" dirty="0" smtClean="0">
                <a:latin typeface="ChalkDust" charset="0"/>
              </a:rPr>
              <a:t>individual needs of our </a:t>
            </a:r>
          </a:p>
          <a:p>
            <a:pPr eaLnBrk="1" hangingPunct="1">
              <a:spcBef>
                <a:spcPct val="0"/>
              </a:spcBef>
              <a:buFont typeface="Arial" charset="0"/>
              <a:buNone/>
            </a:pPr>
            <a:r>
              <a:rPr lang="en-US" sz="2800" dirty="0" smtClean="0">
                <a:latin typeface="ChalkDust" charset="0"/>
              </a:rPr>
              <a:t>students, we use flexible </a:t>
            </a:r>
          </a:p>
          <a:p>
            <a:pPr eaLnBrk="1" hangingPunct="1">
              <a:spcBef>
                <a:spcPct val="0"/>
              </a:spcBef>
              <a:buFont typeface="Arial" charset="0"/>
              <a:buNone/>
            </a:pPr>
            <a:r>
              <a:rPr lang="en-US" sz="2800" dirty="0" smtClean="0">
                <a:latin typeface="ChalkDust" charset="0"/>
              </a:rPr>
              <a:t>grouping in Language Arts and  </a:t>
            </a:r>
          </a:p>
          <a:p>
            <a:pPr eaLnBrk="1" hangingPunct="1">
              <a:spcBef>
                <a:spcPct val="0"/>
              </a:spcBef>
              <a:buFont typeface="Arial" charset="0"/>
              <a:buNone/>
            </a:pPr>
            <a:r>
              <a:rPr lang="en-US" sz="2800" dirty="0" smtClean="0">
                <a:latin typeface="ChalkDust" charset="0"/>
              </a:rPr>
              <a:t>Math. </a:t>
            </a:r>
          </a:p>
          <a:p>
            <a:pPr eaLnBrk="1" hangingPunct="1">
              <a:spcBef>
                <a:spcPct val="0"/>
              </a:spcBef>
              <a:buFont typeface="Arial" charset="0"/>
              <a:buNone/>
            </a:pPr>
            <a:endParaRPr lang="en-US" sz="2800" dirty="0" smtClean="0">
              <a:latin typeface="ChalkDust" charset="0"/>
            </a:endParaRPr>
          </a:p>
          <a:p>
            <a:pPr eaLnBrk="1" hangingPunct="1">
              <a:spcBef>
                <a:spcPct val="0"/>
              </a:spcBef>
              <a:buFont typeface="Arial" charset="0"/>
              <a:buNone/>
            </a:pPr>
            <a:r>
              <a:rPr lang="en-US" sz="2800" dirty="0" smtClean="0">
                <a:latin typeface="ChalkDust" charset="0"/>
              </a:rPr>
              <a:t>You will be notified if your child</a:t>
            </a:r>
          </a:p>
          <a:p>
            <a:pPr eaLnBrk="1" hangingPunct="1">
              <a:spcBef>
                <a:spcPct val="0"/>
              </a:spcBef>
              <a:buFont typeface="Arial" charset="0"/>
              <a:buNone/>
            </a:pPr>
            <a:r>
              <a:rPr lang="en-US" sz="2800" dirty="0" smtClean="0">
                <a:latin typeface="ChalkDust" charset="0"/>
              </a:rPr>
              <a:t>switches teachers.</a:t>
            </a:r>
          </a:p>
          <a:p>
            <a:pPr eaLnBrk="1" hangingPunct="1">
              <a:spcBef>
                <a:spcPct val="0"/>
              </a:spcBef>
              <a:buFont typeface="Arial" charset="0"/>
              <a:buNone/>
            </a:pPr>
            <a:endParaRPr lang="en-US" dirty="0" smtClean="0">
              <a:latin typeface="ChalkDust" charset="0"/>
            </a:endParaRPr>
          </a:p>
          <a:p>
            <a:pPr eaLnBrk="1" hangingPunct="1">
              <a:spcBef>
                <a:spcPct val="0"/>
              </a:spcBef>
              <a:buFont typeface="Arial" charset="0"/>
              <a:buNone/>
            </a:pPr>
            <a:endParaRPr lang="en-US" dirty="0" smtClean="0">
              <a:latin typeface="ChalkDust" charset="0"/>
            </a:endParaRPr>
          </a:p>
          <a:p>
            <a:pPr eaLnBrk="1" hangingPunct="1">
              <a:buFont typeface="Arial" charset="0"/>
              <a:buNone/>
            </a:pPr>
            <a:endParaRPr lang="en-US" dirty="0" smtClean="0"/>
          </a:p>
        </p:txBody>
      </p:sp>
      <p:pic>
        <p:nvPicPr>
          <p:cNvPr id="18437" name="Picture 2"/>
          <p:cNvPicPr>
            <a:picLocks noChangeAspect="1" noChangeArrowheads="1"/>
          </p:cNvPicPr>
          <p:nvPr/>
        </p:nvPicPr>
        <p:blipFill>
          <a:blip r:embed="rId3"/>
          <a:srcRect l="25928" r="45183"/>
          <a:stretch>
            <a:fillRect/>
          </a:stretch>
        </p:blipFill>
        <p:spPr bwMode="auto">
          <a:xfrm>
            <a:off x="0" y="0"/>
            <a:ext cx="2819400" cy="6873875"/>
          </a:xfrm>
          <a:prstGeom prst="rect">
            <a:avLst/>
          </a:prstGeom>
          <a:noFill/>
          <a:ln w="9525">
            <a:noFill/>
            <a:miter lim="800000"/>
            <a:headEnd/>
            <a:tailEnd/>
          </a:ln>
        </p:spPr>
      </p:pic>
      <p:pic>
        <p:nvPicPr>
          <p:cNvPr id="18438" name="Picture 4"/>
          <p:cNvPicPr>
            <a:picLocks noChangeAspect="1" noChangeArrowheads="1"/>
          </p:cNvPicPr>
          <p:nvPr/>
        </p:nvPicPr>
        <p:blipFill>
          <a:blip r:embed="rId4"/>
          <a:srcRect/>
          <a:stretch>
            <a:fillRect/>
          </a:stretch>
        </p:blipFill>
        <p:spPr bwMode="auto">
          <a:xfrm>
            <a:off x="6934200" y="4876800"/>
            <a:ext cx="1449388" cy="1449388"/>
          </a:xfrm>
          <a:prstGeom prst="rect">
            <a:avLst/>
          </a:prstGeom>
          <a:noFill/>
          <a:ln w="9525">
            <a:noFill/>
            <a:miter lim="800000"/>
            <a:headEnd/>
            <a:tailEnd/>
          </a:ln>
        </p:spPr>
      </p:pic>
      <p:pic>
        <p:nvPicPr>
          <p:cNvPr id="18439" name="Picture 8" descr="Apple Background 2.jpg"/>
          <p:cNvPicPr>
            <a:picLocks noChangeAspect="1"/>
          </p:cNvPicPr>
          <p:nvPr/>
        </p:nvPicPr>
        <p:blipFill>
          <a:blip r:embed="rId5"/>
          <a:srcRect/>
          <a:stretch>
            <a:fillRect/>
          </a:stretch>
        </p:blipFill>
        <p:spPr bwMode="auto">
          <a:xfrm>
            <a:off x="0" y="0"/>
            <a:ext cx="2816225" cy="6858000"/>
          </a:xfrm>
          <a:prstGeom prst="rect">
            <a:avLst/>
          </a:prstGeom>
          <a:noFill/>
          <a:ln w="9525">
            <a:noFill/>
            <a:miter lim="800000"/>
            <a:headEnd/>
            <a:tailEnd/>
          </a:ln>
        </p:spPr>
      </p:pic>
      <p:cxnSp>
        <p:nvCxnSpPr>
          <p:cNvPr id="11" name="Straight Connector 10"/>
          <p:cNvCxnSpPr/>
          <p:nvPr/>
        </p:nvCxnSpPr>
        <p:spPr>
          <a:xfrm>
            <a:off x="2667000" y="1219200"/>
            <a:ext cx="5867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6088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II</a:t>
            </a:r>
            <a:endParaRPr lang="en-US" dirty="0"/>
          </a:p>
        </p:txBody>
      </p:sp>
      <p:sp>
        <p:nvSpPr>
          <p:cNvPr id="18435" name="Title 1"/>
          <p:cNvSpPr>
            <a:spLocks noGrp="1"/>
          </p:cNvSpPr>
          <p:nvPr>
            <p:ph type="title"/>
          </p:nvPr>
        </p:nvSpPr>
        <p:spPr>
          <a:xfrm>
            <a:off x="2971800" y="274638"/>
            <a:ext cx="5715000" cy="1143000"/>
          </a:xfrm>
        </p:spPr>
        <p:txBody>
          <a:bodyPr/>
          <a:lstStyle/>
          <a:p>
            <a:pPr eaLnBrk="1" hangingPunct="1"/>
            <a:r>
              <a:rPr lang="en-US" dirty="0" smtClean="0">
                <a:latin typeface="ChalkDust" charset="0"/>
              </a:rPr>
              <a:t>Grading System</a:t>
            </a:r>
            <a:endParaRPr lang="en-US" dirty="0">
              <a:latin typeface="ChalkDust" charset="0"/>
            </a:endParaRPr>
          </a:p>
        </p:txBody>
      </p:sp>
      <p:sp>
        <p:nvSpPr>
          <p:cNvPr id="18436" name="Content Placeholder 2"/>
          <p:cNvSpPr>
            <a:spLocks noGrp="1"/>
          </p:cNvSpPr>
          <p:nvPr>
            <p:ph idx="1"/>
          </p:nvPr>
        </p:nvSpPr>
        <p:spPr>
          <a:xfrm>
            <a:off x="3352800" y="1524000"/>
            <a:ext cx="5791200" cy="4648200"/>
          </a:xfrm>
        </p:spPr>
        <p:txBody>
          <a:bodyPr/>
          <a:lstStyle/>
          <a:p>
            <a:pPr eaLnBrk="1" hangingPunct="1">
              <a:spcBef>
                <a:spcPct val="0"/>
              </a:spcBef>
              <a:buFont typeface="Arial" charset="0"/>
              <a:buNone/>
            </a:pPr>
            <a:endParaRPr lang="en-US" dirty="0" smtClean="0">
              <a:latin typeface="ChalkDust" charset="0"/>
            </a:endParaRPr>
          </a:p>
          <a:p>
            <a:pPr eaLnBrk="1" hangingPunct="1">
              <a:spcBef>
                <a:spcPct val="0"/>
              </a:spcBef>
              <a:buFont typeface="Arial" charset="0"/>
              <a:buNone/>
            </a:pPr>
            <a:endParaRPr lang="en-US" dirty="0" smtClean="0">
              <a:latin typeface="ChalkDust" charset="0"/>
            </a:endParaRPr>
          </a:p>
          <a:p>
            <a:pPr eaLnBrk="1" hangingPunct="1">
              <a:buFont typeface="Arial" charset="0"/>
              <a:buNone/>
            </a:pPr>
            <a:endParaRPr lang="en-US" dirty="0" smtClean="0"/>
          </a:p>
        </p:txBody>
      </p:sp>
      <p:pic>
        <p:nvPicPr>
          <p:cNvPr id="18437" name="Picture 2"/>
          <p:cNvPicPr>
            <a:picLocks noChangeAspect="1" noChangeArrowheads="1"/>
          </p:cNvPicPr>
          <p:nvPr/>
        </p:nvPicPr>
        <p:blipFill>
          <a:blip r:embed="rId3"/>
          <a:srcRect l="25928" r="45183"/>
          <a:stretch>
            <a:fillRect/>
          </a:stretch>
        </p:blipFill>
        <p:spPr bwMode="auto">
          <a:xfrm>
            <a:off x="0" y="0"/>
            <a:ext cx="2819400" cy="6873875"/>
          </a:xfrm>
          <a:prstGeom prst="rect">
            <a:avLst/>
          </a:prstGeom>
          <a:noFill/>
          <a:ln w="9525">
            <a:noFill/>
            <a:miter lim="800000"/>
            <a:headEnd/>
            <a:tailEnd/>
          </a:ln>
        </p:spPr>
      </p:pic>
      <p:pic>
        <p:nvPicPr>
          <p:cNvPr id="18439" name="Picture 8" descr="Apple Background 2.jpg"/>
          <p:cNvPicPr>
            <a:picLocks noChangeAspect="1"/>
          </p:cNvPicPr>
          <p:nvPr/>
        </p:nvPicPr>
        <p:blipFill>
          <a:blip r:embed="rId4"/>
          <a:srcRect/>
          <a:stretch>
            <a:fillRect/>
          </a:stretch>
        </p:blipFill>
        <p:spPr bwMode="auto">
          <a:xfrm>
            <a:off x="0" y="0"/>
            <a:ext cx="2816225" cy="6858000"/>
          </a:xfrm>
          <a:prstGeom prst="rect">
            <a:avLst/>
          </a:prstGeom>
          <a:noFill/>
          <a:ln w="9525">
            <a:noFill/>
            <a:miter lim="800000"/>
            <a:headEnd/>
            <a:tailEnd/>
          </a:ln>
        </p:spPr>
      </p:pic>
      <p:cxnSp>
        <p:nvCxnSpPr>
          <p:cNvPr id="11" name="Straight Connector 10"/>
          <p:cNvCxnSpPr/>
          <p:nvPr/>
        </p:nvCxnSpPr>
        <p:spPr>
          <a:xfrm>
            <a:off x="2667000" y="1219200"/>
            <a:ext cx="5867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608806"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3429000" y="1828800"/>
            <a:ext cx="4953000" cy="3970318"/>
          </a:xfrm>
          <a:prstGeom prst="rect">
            <a:avLst/>
          </a:prstGeom>
          <a:noFill/>
        </p:spPr>
        <p:txBody>
          <a:bodyPr wrap="square" rtlCol="0">
            <a:spAutoFit/>
          </a:bodyPr>
          <a:lstStyle/>
          <a:p>
            <a:r>
              <a:rPr lang="en-US" sz="2800" b="1" dirty="0" smtClean="0"/>
              <a:t>I </a:t>
            </a:r>
            <a:r>
              <a:rPr lang="en-US" sz="2800" dirty="0" smtClean="0"/>
              <a:t>– Completed independently with few or no mistakes.</a:t>
            </a:r>
          </a:p>
          <a:p>
            <a:r>
              <a:rPr lang="en-US" sz="2800" b="1" dirty="0" smtClean="0"/>
              <a:t>W</a:t>
            </a:r>
            <a:r>
              <a:rPr lang="en-US" sz="2800" dirty="0"/>
              <a:t> </a:t>
            </a:r>
            <a:r>
              <a:rPr lang="en-US" sz="2800" dirty="0">
                <a:latin typeface="ChalkDust" charset="0"/>
              </a:rPr>
              <a:t>–</a:t>
            </a:r>
            <a:r>
              <a:rPr lang="en-US" sz="2800" dirty="0" smtClean="0"/>
              <a:t> Completed </a:t>
            </a:r>
            <a:r>
              <a:rPr lang="en-US" sz="2800" u="sng" dirty="0" smtClean="0"/>
              <a:t>with assistance</a:t>
            </a:r>
            <a:r>
              <a:rPr lang="en-US" sz="2800" dirty="0" smtClean="0"/>
              <a:t> or completed </a:t>
            </a:r>
            <a:r>
              <a:rPr lang="en-US" sz="2800" u="sng" dirty="0" smtClean="0"/>
              <a:t>independently with mistakes </a:t>
            </a:r>
            <a:r>
              <a:rPr lang="en-US" sz="2800" dirty="0" smtClean="0"/>
              <a:t>(demonstrating a need for assistance).</a:t>
            </a:r>
          </a:p>
          <a:p>
            <a:r>
              <a:rPr lang="en-US" sz="2800" b="1" dirty="0" smtClean="0"/>
              <a:t>N</a:t>
            </a:r>
            <a:r>
              <a:rPr lang="en-US" sz="2800" dirty="0"/>
              <a:t> </a:t>
            </a:r>
            <a:r>
              <a:rPr lang="en-US" sz="2800" dirty="0" smtClean="0">
                <a:latin typeface="ChalkDust" charset="0"/>
              </a:rPr>
              <a:t>– </a:t>
            </a:r>
            <a:r>
              <a:rPr lang="en-US" sz="2800" dirty="0" smtClean="0"/>
              <a:t>Understanding is not apparent.</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5" name="Title 1"/>
          <p:cNvSpPr>
            <a:spLocks noGrp="1"/>
          </p:cNvSpPr>
          <p:nvPr>
            <p:ph type="title"/>
          </p:nvPr>
        </p:nvSpPr>
        <p:spPr>
          <a:xfrm>
            <a:off x="457200" y="228600"/>
            <a:ext cx="5715000" cy="1143000"/>
          </a:xfrm>
        </p:spPr>
        <p:txBody>
          <a:bodyPr/>
          <a:lstStyle/>
          <a:p>
            <a:pPr eaLnBrk="1" hangingPunct="1"/>
            <a:r>
              <a:rPr lang="en-US" dirty="0" smtClean="0">
                <a:latin typeface="ChalkDust" charset="0"/>
              </a:rPr>
              <a:t>Reading</a:t>
            </a:r>
          </a:p>
        </p:txBody>
      </p:sp>
      <p:sp>
        <p:nvSpPr>
          <p:cNvPr id="28676" name="Content Placeholder 2"/>
          <p:cNvSpPr>
            <a:spLocks noGrp="1"/>
          </p:cNvSpPr>
          <p:nvPr>
            <p:ph idx="1"/>
          </p:nvPr>
        </p:nvSpPr>
        <p:spPr>
          <a:xfrm>
            <a:off x="0" y="1447800"/>
            <a:ext cx="7315200" cy="4572000"/>
          </a:xfrm>
        </p:spPr>
        <p:txBody>
          <a:bodyPr/>
          <a:lstStyle/>
          <a:p>
            <a:pPr eaLnBrk="1" hangingPunct="1">
              <a:buFont typeface="Wingdings" charset="2"/>
              <a:buChar char="ü"/>
            </a:pPr>
            <a:r>
              <a:rPr lang="en-US" sz="2400" dirty="0" smtClean="0">
                <a:sym typeface="Wingdings"/>
              </a:rPr>
              <a:t>Whole group reading instruction</a:t>
            </a:r>
          </a:p>
          <a:p>
            <a:pPr eaLnBrk="1" hangingPunct="1">
              <a:buFont typeface="Wingdings" charset="2"/>
              <a:buChar char="ü"/>
            </a:pPr>
            <a:r>
              <a:rPr lang="en-US" sz="2400" dirty="0" smtClean="0">
                <a:sym typeface="Wingdings"/>
              </a:rPr>
              <a:t>Small group guided reading instruction</a:t>
            </a:r>
          </a:p>
          <a:p>
            <a:pPr eaLnBrk="1" hangingPunct="1">
              <a:buFont typeface="Wingdings" charset="2"/>
              <a:buChar char="ü"/>
            </a:pPr>
            <a:endParaRPr lang="en-US" sz="2400" dirty="0" smtClean="0">
              <a:sym typeface="Wingdings"/>
            </a:endParaRPr>
          </a:p>
          <a:p>
            <a:pPr eaLnBrk="1" hangingPunct="1">
              <a:buNone/>
            </a:pPr>
            <a:r>
              <a:rPr lang="en-US" sz="2400" dirty="0" smtClean="0">
                <a:sym typeface="Wingdings"/>
              </a:rPr>
              <a:t>We will be reading:</a:t>
            </a:r>
          </a:p>
          <a:p>
            <a:pPr eaLnBrk="1" hangingPunct="1">
              <a:buFont typeface="Wingdings" charset="2"/>
              <a:buChar char="ü"/>
            </a:pPr>
            <a:r>
              <a:rPr lang="en-US" sz="2400" dirty="0" smtClean="0">
                <a:sym typeface="Wingdings"/>
              </a:rPr>
              <a:t>Literary and informative texts</a:t>
            </a:r>
          </a:p>
          <a:p>
            <a:pPr eaLnBrk="1" hangingPunct="1">
              <a:buNone/>
            </a:pPr>
            <a:endParaRPr lang="en-US" sz="2400" dirty="0" smtClean="0">
              <a:sym typeface="Wingdings"/>
            </a:endParaRPr>
          </a:p>
          <a:p>
            <a:pPr eaLnBrk="1" hangingPunct="1">
              <a:buNone/>
            </a:pPr>
            <a:r>
              <a:rPr lang="en-US" sz="2400" dirty="0" smtClean="0">
                <a:sym typeface="Wingdings"/>
              </a:rPr>
              <a:t>We will focus on :</a:t>
            </a:r>
          </a:p>
          <a:p>
            <a:pPr eaLnBrk="1" hangingPunct="1">
              <a:buFont typeface="Wingdings" charset="2"/>
              <a:buChar char="ü"/>
            </a:pPr>
            <a:r>
              <a:rPr lang="en-US" sz="2400" dirty="0" smtClean="0">
                <a:sym typeface="Wingdings"/>
              </a:rPr>
              <a:t>decoding, fluency, oral and written comprehension,</a:t>
            </a:r>
          </a:p>
          <a:p>
            <a:pPr eaLnBrk="1" hangingPunct="1">
              <a:buNone/>
            </a:pPr>
            <a:r>
              <a:rPr lang="en-US" sz="2400" dirty="0" smtClean="0">
                <a:sym typeface="Wingdings"/>
              </a:rPr>
              <a:t>word study and vocabulary </a:t>
            </a:r>
          </a:p>
          <a:p>
            <a:pPr eaLnBrk="1" hangingPunct="1">
              <a:buNone/>
            </a:pPr>
            <a:endParaRPr lang="en-US" dirty="0" smtClean="0">
              <a:sym typeface="Wingdings"/>
            </a:endParaRPr>
          </a:p>
          <a:p>
            <a:pPr eaLnBrk="1" hangingPunct="1">
              <a:buFont typeface="Arial" charset="0"/>
              <a:buNone/>
            </a:pPr>
            <a:endParaRPr lang="en-US" dirty="0" smtClean="0">
              <a:sym typeface="Wingdings"/>
            </a:endParaRPr>
          </a:p>
          <a:p>
            <a:pPr eaLnBrk="1" hangingPunct="1">
              <a:buFont typeface="Arial" charset="0"/>
              <a:buNone/>
            </a:pPr>
            <a:endParaRPr lang="en-US" dirty="0" smtClean="0">
              <a:sym typeface="Wingdings"/>
            </a:endParaRPr>
          </a:p>
        </p:txBody>
      </p:sp>
      <p:pic>
        <p:nvPicPr>
          <p:cNvPr id="28677" name="Picture 8" descr="Apple Background 2.jpg"/>
          <p:cNvPicPr>
            <a:picLocks/>
          </p:cNvPicPr>
          <p:nvPr/>
        </p:nvPicPr>
        <p:blipFill>
          <a:blip r:embed="rId3"/>
          <a:srcRect/>
          <a:stretch>
            <a:fillRect/>
          </a:stretch>
        </p:blipFill>
        <p:spPr bwMode="auto">
          <a:xfrm>
            <a:off x="7069138" y="-19050"/>
            <a:ext cx="2074862" cy="6877050"/>
          </a:xfrm>
          <a:prstGeom prst="rect">
            <a:avLst/>
          </a:prstGeom>
          <a:noFill/>
          <a:ln w="9525">
            <a:noFill/>
            <a:miter lim="800000"/>
            <a:headEnd/>
            <a:tailEnd/>
          </a:ln>
        </p:spPr>
      </p:pic>
      <p:cxnSp>
        <p:nvCxnSpPr>
          <p:cNvPr id="11" name="Straight Connector 10"/>
          <p:cNvCxnSpPr/>
          <p:nvPr/>
        </p:nvCxnSpPr>
        <p:spPr>
          <a:xfrm>
            <a:off x="4572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36583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9" name="Picture 8"/>
          <p:cNvPicPr>
            <a:picLocks noChangeAspect="1"/>
          </p:cNvPicPr>
          <p:nvPr/>
        </p:nvPicPr>
        <p:blipFill>
          <a:blip r:embed="rId4"/>
          <a:stretch>
            <a:fillRect/>
          </a:stretch>
        </p:blipFill>
        <p:spPr>
          <a:xfrm>
            <a:off x="381000" y="5334000"/>
            <a:ext cx="1054100" cy="1166040"/>
          </a:xfrm>
          <a:prstGeom prst="rect">
            <a:avLst/>
          </a:prstGeom>
        </p:spPr>
      </p:pic>
      <p:pic>
        <p:nvPicPr>
          <p:cNvPr id="10" name="Picture 9"/>
          <p:cNvPicPr>
            <a:picLocks noChangeAspect="1"/>
          </p:cNvPicPr>
          <p:nvPr/>
        </p:nvPicPr>
        <p:blipFill>
          <a:blip r:embed="rId5"/>
          <a:stretch>
            <a:fillRect/>
          </a:stretch>
        </p:blipFill>
        <p:spPr>
          <a:xfrm>
            <a:off x="1447800" y="5334000"/>
            <a:ext cx="990600" cy="1134534"/>
          </a:xfrm>
          <a:prstGeom prst="rect">
            <a:avLst/>
          </a:prstGeom>
        </p:spPr>
      </p:pic>
      <p:pic>
        <p:nvPicPr>
          <p:cNvPr id="13" name="Picture 12"/>
          <p:cNvPicPr>
            <a:picLocks noChangeAspect="1"/>
          </p:cNvPicPr>
          <p:nvPr/>
        </p:nvPicPr>
        <p:blipFill>
          <a:blip r:embed="rId6"/>
          <a:stretch>
            <a:fillRect/>
          </a:stretch>
        </p:blipFill>
        <p:spPr>
          <a:xfrm>
            <a:off x="5867400" y="4953000"/>
            <a:ext cx="981038" cy="1701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5" name="Title 1"/>
          <p:cNvSpPr>
            <a:spLocks noGrp="1"/>
          </p:cNvSpPr>
          <p:nvPr>
            <p:ph type="title"/>
          </p:nvPr>
        </p:nvSpPr>
        <p:spPr>
          <a:xfrm>
            <a:off x="457200" y="228600"/>
            <a:ext cx="5715000" cy="1143000"/>
          </a:xfrm>
        </p:spPr>
        <p:txBody>
          <a:bodyPr/>
          <a:lstStyle/>
          <a:p>
            <a:pPr eaLnBrk="1" hangingPunct="1"/>
            <a:r>
              <a:rPr lang="en-US" dirty="0" smtClean="0">
                <a:latin typeface="ChalkDust" charset="0"/>
              </a:rPr>
              <a:t>Writing</a:t>
            </a:r>
          </a:p>
        </p:txBody>
      </p:sp>
      <p:sp>
        <p:nvSpPr>
          <p:cNvPr id="28676" name="Content Placeholder 2"/>
          <p:cNvSpPr>
            <a:spLocks noGrp="1"/>
          </p:cNvSpPr>
          <p:nvPr>
            <p:ph idx="1"/>
          </p:nvPr>
        </p:nvSpPr>
        <p:spPr>
          <a:xfrm>
            <a:off x="0" y="1447800"/>
            <a:ext cx="7315200" cy="4572000"/>
          </a:xfrm>
        </p:spPr>
        <p:txBody>
          <a:bodyPr/>
          <a:lstStyle/>
          <a:p>
            <a:pPr>
              <a:buFont typeface="Wingdings" charset="2"/>
              <a:buChar char="ü"/>
            </a:pPr>
            <a:r>
              <a:rPr lang="en-US" sz="2400" dirty="0" smtClean="0"/>
              <a:t>Personal narratives</a:t>
            </a:r>
          </a:p>
          <a:p>
            <a:pPr>
              <a:buFont typeface="Wingdings" charset="2"/>
              <a:buChar char="ü"/>
            </a:pPr>
            <a:r>
              <a:rPr lang="en-US" sz="2400" dirty="0" smtClean="0"/>
              <a:t>Opinion writing /book reviews</a:t>
            </a:r>
          </a:p>
          <a:p>
            <a:pPr>
              <a:buFont typeface="Wingdings" charset="2"/>
              <a:buChar char="ü"/>
            </a:pPr>
            <a:r>
              <a:rPr lang="en-US" sz="2400" dirty="0" smtClean="0"/>
              <a:t>Informative</a:t>
            </a:r>
          </a:p>
          <a:p>
            <a:pPr>
              <a:buFont typeface="Wingdings" charset="2"/>
              <a:buChar char="ü"/>
            </a:pPr>
            <a:endParaRPr lang="en-US" sz="2400" dirty="0" smtClean="0"/>
          </a:p>
          <a:p>
            <a:pPr>
              <a:buFont typeface="Wingdings" charset="2"/>
              <a:buChar char="ü"/>
            </a:pPr>
            <a:r>
              <a:rPr lang="en-US" sz="2400" dirty="0" smtClean="0"/>
              <a:t>We will incorporate the 6+1 writing traits throughout all writing instruction.</a:t>
            </a:r>
          </a:p>
          <a:p>
            <a:pPr>
              <a:buFont typeface="Wingdings" charset="2"/>
              <a:buChar char="ü"/>
            </a:pPr>
            <a:r>
              <a:rPr lang="en-US" sz="2400" dirty="0" smtClean="0"/>
              <a:t>Written response to reading</a:t>
            </a:r>
          </a:p>
          <a:p>
            <a:pPr eaLnBrk="1" hangingPunct="1">
              <a:buFont typeface="Wingdings" charset="2"/>
              <a:buChar char="ü"/>
            </a:pPr>
            <a:r>
              <a:rPr lang="en-US" sz="2400" dirty="0" smtClean="0">
                <a:sym typeface="Wingdings"/>
              </a:rPr>
              <a:t>The students will also be introduced to cursive letters at the beginning of the second quarter.</a:t>
            </a:r>
          </a:p>
          <a:p>
            <a:pPr eaLnBrk="1" hangingPunct="1">
              <a:buFont typeface="Wingdings" charset="2"/>
              <a:buChar char="ü"/>
            </a:pPr>
            <a:r>
              <a:rPr lang="en-US" sz="2400" dirty="0" smtClean="0">
                <a:sym typeface="Wingdings"/>
              </a:rPr>
              <a:t>Grammar</a:t>
            </a:r>
          </a:p>
          <a:p>
            <a:pPr eaLnBrk="1" hangingPunct="1">
              <a:buFont typeface="Arial" charset="0"/>
              <a:buNone/>
            </a:pPr>
            <a:endParaRPr lang="en-US" dirty="0" smtClean="0">
              <a:sym typeface="Wingdings"/>
            </a:endParaRPr>
          </a:p>
          <a:p>
            <a:pPr eaLnBrk="1" hangingPunct="1">
              <a:buFont typeface="Arial" charset="0"/>
              <a:buNone/>
            </a:pPr>
            <a:endParaRPr lang="en-US" dirty="0" smtClean="0">
              <a:sym typeface="Wingdings"/>
            </a:endParaRPr>
          </a:p>
        </p:txBody>
      </p:sp>
      <p:pic>
        <p:nvPicPr>
          <p:cNvPr id="28677" name="Picture 8" descr="Apple Background 2.jpg"/>
          <p:cNvPicPr>
            <a:picLocks/>
          </p:cNvPicPr>
          <p:nvPr/>
        </p:nvPicPr>
        <p:blipFill>
          <a:blip r:embed="rId3"/>
          <a:srcRect/>
          <a:stretch>
            <a:fillRect/>
          </a:stretch>
        </p:blipFill>
        <p:spPr bwMode="auto">
          <a:xfrm>
            <a:off x="7069138" y="-19050"/>
            <a:ext cx="2074862" cy="6877050"/>
          </a:xfrm>
          <a:prstGeom prst="rect">
            <a:avLst/>
          </a:prstGeom>
          <a:noFill/>
          <a:ln w="9525">
            <a:noFill/>
            <a:miter lim="800000"/>
            <a:headEnd/>
            <a:tailEnd/>
          </a:ln>
        </p:spPr>
      </p:pic>
      <p:cxnSp>
        <p:nvCxnSpPr>
          <p:cNvPr id="11" name="Straight Connector 10"/>
          <p:cNvCxnSpPr/>
          <p:nvPr/>
        </p:nvCxnSpPr>
        <p:spPr>
          <a:xfrm>
            <a:off x="4572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36583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9" name="Picture 8"/>
          <p:cNvPicPr>
            <a:picLocks noChangeAspect="1"/>
          </p:cNvPicPr>
          <p:nvPr/>
        </p:nvPicPr>
        <p:blipFill>
          <a:blip r:embed="rId4"/>
          <a:stretch>
            <a:fillRect/>
          </a:stretch>
        </p:blipFill>
        <p:spPr>
          <a:xfrm>
            <a:off x="3886200" y="5486400"/>
            <a:ext cx="1054100" cy="1166040"/>
          </a:xfrm>
          <a:prstGeom prst="rect">
            <a:avLst/>
          </a:prstGeom>
        </p:spPr>
      </p:pic>
      <p:pic>
        <p:nvPicPr>
          <p:cNvPr id="10" name="Picture 9"/>
          <p:cNvPicPr>
            <a:picLocks noChangeAspect="1"/>
          </p:cNvPicPr>
          <p:nvPr/>
        </p:nvPicPr>
        <p:blipFill>
          <a:blip r:embed="rId5"/>
          <a:stretch>
            <a:fillRect/>
          </a:stretch>
        </p:blipFill>
        <p:spPr>
          <a:xfrm>
            <a:off x="2362200" y="5486400"/>
            <a:ext cx="990600" cy="11345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770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5" name="Title 1"/>
          <p:cNvSpPr>
            <a:spLocks noGrp="1"/>
          </p:cNvSpPr>
          <p:nvPr>
            <p:ph type="title"/>
          </p:nvPr>
        </p:nvSpPr>
        <p:spPr>
          <a:xfrm>
            <a:off x="457200" y="228600"/>
            <a:ext cx="5715000" cy="1143000"/>
          </a:xfrm>
        </p:spPr>
        <p:txBody>
          <a:bodyPr/>
          <a:lstStyle/>
          <a:p>
            <a:pPr eaLnBrk="1" hangingPunct="1"/>
            <a:r>
              <a:rPr lang="en-US" dirty="0" smtClean="0">
                <a:latin typeface="ChalkDust" charset="0"/>
              </a:rPr>
              <a:t>Daily 5</a:t>
            </a:r>
          </a:p>
        </p:txBody>
      </p:sp>
      <p:sp>
        <p:nvSpPr>
          <p:cNvPr id="28676" name="Content Placeholder 2"/>
          <p:cNvSpPr>
            <a:spLocks noGrp="1"/>
          </p:cNvSpPr>
          <p:nvPr>
            <p:ph idx="1"/>
          </p:nvPr>
        </p:nvSpPr>
        <p:spPr>
          <a:xfrm>
            <a:off x="0" y="1447800"/>
            <a:ext cx="7315200" cy="4572000"/>
          </a:xfrm>
        </p:spPr>
        <p:txBody>
          <a:bodyPr/>
          <a:lstStyle/>
          <a:p>
            <a:pPr eaLnBrk="1" hangingPunct="1">
              <a:buFont typeface="Arial" charset="0"/>
              <a:buNone/>
            </a:pPr>
            <a:endParaRPr lang="en-US" dirty="0"/>
          </a:p>
        </p:txBody>
      </p:sp>
      <p:pic>
        <p:nvPicPr>
          <p:cNvPr id="28677" name="Picture 8" descr="Apple Background 2.jpg"/>
          <p:cNvPicPr>
            <a:picLocks/>
          </p:cNvPicPr>
          <p:nvPr/>
        </p:nvPicPr>
        <p:blipFill>
          <a:blip r:embed="rId3"/>
          <a:srcRect/>
          <a:stretch>
            <a:fillRect/>
          </a:stretch>
        </p:blipFill>
        <p:spPr bwMode="auto">
          <a:xfrm>
            <a:off x="7069138" y="-19050"/>
            <a:ext cx="2074862" cy="6877050"/>
          </a:xfrm>
          <a:prstGeom prst="rect">
            <a:avLst/>
          </a:prstGeom>
          <a:noFill/>
          <a:ln w="9525">
            <a:noFill/>
            <a:miter lim="800000"/>
            <a:headEnd/>
            <a:tailEnd/>
          </a:ln>
        </p:spPr>
      </p:pic>
      <p:cxnSp>
        <p:nvCxnSpPr>
          <p:cNvPr id="11" name="Straight Connector 10"/>
          <p:cNvCxnSpPr/>
          <p:nvPr/>
        </p:nvCxnSpPr>
        <p:spPr>
          <a:xfrm>
            <a:off x="457200" y="1066800"/>
            <a:ext cx="6629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rot="5400000">
            <a:off x="3658394" y="3428206"/>
            <a:ext cx="6858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4"/>
          <a:stretch>
            <a:fillRect/>
          </a:stretch>
        </p:blipFill>
        <p:spPr>
          <a:xfrm>
            <a:off x="228600" y="3962400"/>
            <a:ext cx="2540000" cy="2006600"/>
          </a:xfrm>
          <a:prstGeom prst="rect">
            <a:avLst/>
          </a:prstGeom>
        </p:spPr>
      </p:pic>
      <p:pic>
        <p:nvPicPr>
          <p:cNvPr id="15" name="Picture 14"/>
          <p:cNvPicPr>
            <a:picLocks noChangeAspect="1"/>
          </p:cNvPicPr>
          <p:nvPr/>
        </p:nvPicPr>
        <p:blipFill>
          <a:blip r:embed="rId5"/>
          <a:stretch>
            <a:fillRect/>
          </a:stretch>
        </p:blipFill>
        <p:spPr>
          <a:xfrm>
            <a:off x="152400" y="1295400"/>
            <a:ext cx="2540000" cy="1993900"/>
          </a:xfrm>
          <a:prstGeom prst="rect">
            <a:avLst/>
          </a:prstGeom>
        </p:spPr>
      </p:pic>
      <p:pic>
        <p:nvPicPr>
          <p:cNvPr id="16" name="Picture 15"/>
          <p:cNvPicPr>
            <a:picLocks noChangeAspect="1"/>
          </p:cNvPicPr>
          <p:nvPr/>
        </p:nvPicPr>
        <p:blipFill>
          <a:blip r:embed="rId6"/>
          <a:stretch>
            <a:fillRect/>
          </a:stretch>
        </p:blipFill>
        <p:spPr>
          <a:xfrm>
            <a:off x="4343400" y="1371600"/>
            <a:ext cx="2540000" cy="2019300"/>
          </a:xfrm>
          <a:prstGeom prst="rect">
            <a:avLst/>
          </a:prstGeom>
        </p:spPr>
      </p:pic>
      <p:pic>
        <p:nvPicPr>
          <p:cNvPr id="17" name="Picture 16"/>
          <p:cNvPicPr>
            <a:picLocks noChangeAspect="1"/>
          </p:cNvPicPr>
          <p:nvPr/>
        </p:nvPicPr>
        <p:blipFill>
          <a:blip r:embed="rId7"/>
          <a:stretch>
            <a:fillRect/>
          </a:stretch>
        </p:blipFill>
        <p:spPr>
          <a:xfrm>
            <a:off x="4343400" y="4114800"/>
            <a:ext cx="2540000" cy="1981200"/>
          </a:xfrm>
          <a:prstGeom prst="rect">
            <a:avLst/>
          </a:prstGeom>
        </p:spPr>
      </p:pic>
      <p:pic>
        <p:nvPicPr>
          <p:cNvPr id="18" name="Picture 17"/>
          <p:cNvPicPr>
            <a:picLocks noChangeAspect="1"/>
          </p:cNvPicPr>
          <p:nvPr/>
        </p:nvPicPr>
        <p:blipFill>
          <a:blip r:embed="rId8"/>
          <a:stretch>
            <a:fillRect/>
          </a:stretch>
        </p:blipFill>
        <p:spPr>
          <a:xfrm>
            <a:off x="2209800" y="2590800"/>
            <a:ext cx="2438400" cy="19385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solidFill>
                  <a:srgbClr val="800000"/>
                </a:solidFill>
              </a:rPr>
              <a:t>ELA Word Study Homework</a:t>
            </a:r>
            <a:endParaRPr lang="en-US" sz="2800" dirty="0">
              <a:solidFill>
                <a:srgbClr val="800000"/>
              </a:solidFill>
            </a:endParaRPr>
          </a:p>
        </p:txBody>
      </p:sp>
      <p:sp>
        <p:nvSpPr>
          <p:cNvPr id="6" name="Text Placeholder 5"/>
          <p:cNvSpPr>
            <a:spLocks noGrp="1"/>
          </p:cNvSpPr>
          <p:nvPr>
            <p:ph type="body" sz="half" idx="2"/>
          </p:nvPr>
        </p:nvSpPr>
        <p:spPr/>
        <p:txBody>
          <a:bodyPr/>
          <a:lstStyle/>
          <a:p>
            <a:r>
              <a:rPr lang="en-US" dirty="0"/>
              <a:t>The weekly ELA homework sheets include reading, word study, and writing assignments. The reading component encourages daily at-home independent reading, by asking students to read at least 20 minutes each night. The word study portion is aligned with weekly focus for the </a:t>
            </a:r>
            <a:r>
              <a:rPr lang="en-US" i="1" dirty="0"/>
              <a:t>Building Vocabulary </a:t>
            </a:r>
            <a:r>
              <a:rPr lang="en-US" dirty="0"/>
              <a:t>program. Two days a week, students will choose from a menu of activities that emphasize and reinforce the focus patterns, rather than individual spelling words. Finally, the students will select from a variety of quick writes on the two remaining days.  These quick writes include prompts that address Social Studies, Science, and Health content, as well as response to independent reading and open-ended “fun” prompts. </a:t>
            </a:r>
          </a:p>
        </p:txBody>
      </p:sp>
      <p:pic>
        <p:nvPicPr>
          <p:cNvPr id="8" name="Content Placeholder 7" descr="Screen shot 2014-09-07 at 4.45.20 P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747" r="2747"/>
          <a:stretch>
            <a:fillRect/>
          </a:stretch>
        </p:blipFill>
        <p:spPr>
          <a:xfrm>
            <a:off x="3575050" y="0"/>
            <a:ext cx="5111750" cy="670560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3351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300035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F1641251-4649-4CA7-A287-6813374870C3}">
  <ds:schemaRefs>
    <ds:schemaRef ds:uri="http://schemas.microsoft.com/sharepoint/v3/contenttype/forms"/>
  </ds:schemaRefs>
</ds:datastoreItem>
</file>

<file path=customXml/itemProps2.xml><?xml version="1.0" encoding="utf-8"?>
<ds:datastoreItem xmlns:ds="http://schemas.openxmlformats.org/officeDocument/2006/customXml" ds:itemID="{F2201752-A032-4012-84D9-66798A740F2A}">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2B2FA45B-2B35-4E71-A1B2-64DD168DAC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TS030003502</Template>
  <TotalTime>1006</TotalTime>
  <Words>1497</Words>
  <Application>Microsoft Macintosh PowerPoint</Application>
  <PresentationFormat>On-screen Show (4:3)</PresentationFormat>
  <Paragraphs>246</Paragraphs>
  <Slides>23</Slides>
  <Notes>21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TS030003502</vt:lpstr>
      <vt:lpstr>Welcome to Second Grade</vt:lpstr>
      <vt:lpstr>SJLES Behavior Expectations</vt:lpstr>
      <vt:lpstr>Our Daily Schedule</vt:lpstr>
      <vt:lpstr>Flexible Grouping</vt:lpstr>
      <vt:lpstr>Grading System</vt:lpstr>
      <vt:lpstr>Reading</vt:lpstr>
      <vt:lpstr>Writing</vt:lpstr>
      <vt:lpstr>Daily 5</vt:lpstr>
      <vt:lpstr>ELA Word Study Homework</vt:lpstr>
      <vt:lpstr>Word Study Homework</vt:lpstr>
      <vt:lpstr>What Will Our Students Learn During Math?</vt:lpstr>
      <vt:lpstr>Where Can I Get More Information?</vt:lpstr>
      <vt:lpstr>Math Homework</vt:lpstr>
      <vt:lpstr>Health</vt:lpstr>
      <vt:lpstr>Understanding the Next Generation Science Standards (NGSS): Key Shifts</vt:lpstr>
      <vt:lpstr>Science</vt:lpstr>
      <vt:lpstr>Social Studies</vt:lpstr>
      <vt:lpstr>HCPSS Connect</vt:lpstr>
      <vt:lpstr>Proposed Field Trip Dates and Information</vt:lpstr>
      <vt:lpstr>Volunteering</vt:lpstr>
      <vt:lpstr>Donations</vt:lpstr>
      <vt:lpstr>FYI</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Second Grade</dc:title>
  <dc:creator>Robert</dc:creator>
  <cp:lastModifiedBy>Howard County Administrator</cp:lastModifiedBy>
  <cp:revision>134</cp:revision>
  <dcterms:created xsi:type="dcterms:W3CDTF">2015-09-21T16:57:13Z</dcterms:created>
  <dcterms:modified xsi:type="dcterms:W3CDTF">2015-09-21T16:58:25Z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TC300035029990</vt:lpwstr>
  </property>
</Properties>
</file>